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8" r:id="rId3"/>
    <p:sldId id="261" r:id="rId4"/>
    <p:sldId id="262" r:id="rId5"/>
    <p:sldId id="264" r:id="rId6"/>
    <p:sldId id="268" r:id="rId7"/>
    <p:sldId id="284" r:id="rId8"/>
    <p:sldId id="285" r:id="rId9"/>
    <p:sldId id="271" r:id="rId10"/>
    <p:sldId id="272" r:id="rId11"/>
    <p:sldId id="273" r:id="rId12"/>
    <p:sldId id="274" r:id="rId13"/>
    <p:sldId id="275" r:id="rId14"/>
    <p:sldId id="276" r:id="rId15"/>
    <p:sldId id="277" r:id="rId16"/>
    <p:sldId id="278" r:id="rId17"/>
    <p:sldId id="279" r:id="rId18"/>
    <p:sldId id="280" r:id="rId19"/>
    <p:sldId id="281" r:id="rId20"/>
    <p:sldId id="265" r:id="rId21"/>
    <p:sldId id="283" r:id="rId22"/>
    <p:sldId id="269" r:id="rId23"/>
    <p:sldId id="266" r:id="rId24"/>
    <p:sldId id="263" r:id="rId25"/>
    <p:sldId id="267" r:id="rId26"/>
    <p:sldId id="313" r:id="rId27"/>
    <p:sldId id="287" r:id="rId28"/>
    <p:sldId id="288" r:id="rId29"/>
    <p:sldId id="289" r:id="rId30"/>
    <p:sldId id="290" r:id="rId31"/>
    <p:sldId id="291" r:id="rId32"/>
    <p:sldId id="303" r:id="rId33"/>
    <p:sldId id="292" r:id="rId34"/>
    <p:sldId id="293" r:id="rId35"/>
    <p:sldId id="294" r:id="rId36"/>
    <p:sldId id="306" r:id="rId37"/>
    <p:sldId id="295" r:id="rId38"/>
    <p:sldId id="304" r:id="rId39"/>
    <p:sldId id="297" r:id="rId40"/>
    <p:sldId id="299" r:id="rId41"/>
    <p:sldId id="301" r:id="rId42"/>
    <p:sldId id="300" r:id="rId43"/>
    <p:sldId id="296" r:id="rId44"/>
    <p:sldId id="302" r:id="rId45"/>
    <p:sldId id="305" r:id="rId46"/>
    <p:sldId id="307" r:id="rId47"/>
    <p:sldId id="308" r:id="rId48"/>
    <p:sldId id="310" r:id="rId49"/>
    <p:sldId id="312"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85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napToGrid="0">
      <p:cViewPr varScale="1">
        <p:scale>
          <a:sx n="121" d="100"/>
          <a:sy n="121"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2EE83F-C6F4-4011-A7DD-3127212A6BE4}" type="doc">
      <dgm:prSet loTypeId="urn:microsoft.com/office/officeart/2005/8/layout/chevron1" loCatId="process" qsTypeId="urn:microsoft.com/office/officeart/2005/8/quickstyle/simple1" qsCatId="simple" csTypeId="urn:microsoft.com/office/officeart/2005/8/colors/accent1_2" csCatId="accent1" phldr="1"/>
      <dgm:spPr/>
    </dgm:pt>
    <dgm:pt modelId="{8BA4DBD7-18D2-4B51-98C4-7F8419A02A32}">
      <dgm:prSet/>
      <dgm:spPr>
        <a:solidFill>
          <a:srgbClr val="FFFF00"/>
        </a:solidFill>
        <a:ln>
          <a:solidFill>
            <a:srgbClr val="FFFF00"/>
          </a:solidFill>
        </a:ln>
      </dgm:spPr>
      <dgm:t>
        <a:bodyPr/>
        <a:lstStyle/>
        <a:p>
          <a:endParaRPr lang="en-US" dirty="0"/>
        </a:p>
      </dgm:t>
    </dgm:pt>
    <dgm:pt modelId="{DD64DA6E-E39C-4313-9C10-D24CAE0E17D5}" type="parTrans" cxnId="{C03AC066-E488-426D-9163-0357E9DF7F65}">
      <dgm:prSet/>
      <dgm:spPr/>
      <dgm:t>
        <a:bodyPr/>
        <a:lstStyle/>
        <a:p>
          <a:endParaRPr lang="en-US"/>
        </a:p>
      </dgm:t>
    </dgm:pt>
    <dgm:pt modelId="{F988327D-B66A-4BB0-8715-BFF141FD1FFB}" type="sibTrans" cxnId="{C03AC066-E488-426D-9163-0357E9DF7F65}">
      <dgm:prSet/>
      <dgm:spPr/>
      <dgm:t>
        <a:bodyPr/>
        <a:lstStyle/>
        <a:p>
          <a:endParaRPr lang="en-US"/>
        </a:p>
      </dgm:t>
    </dgm:pt>
    <dgm:pt modelId="{1421F47C-705E-44BC-8921-19859FEFDB5D}">
      <dgm:prSet/>
      <dgm:spPr>
        <a:solidFill>
          <a:srgbClr val="00B050"/>
        </a:solidFill>
        <a:ln>
          <a:solidFill>
            <a:schemeClr val="tx2">
              <a:lumMod val="60000"/>
              <a:lumOff val="40000"/>
            </a:schemeClr>
          </a:solidFill>
        </a:ln>
      </dgm:spPr>
      <dgm:t>
        <a:bodyPr/>
        <a:lstStyle/>
        <a:p>
          <a:endParaRPr lang="en-US" dirty="0"/>
        </a:p>
      </dgm:t>
    </dgm:pt>
    <dgm:pt modelId="{31549071-7C46-47A9-9B64-CF9DB05D82C0}" type="parTrans" cxnId="{8A130B07-8E7A-41FB-A5FD-CD872FBC56DF}">
      <dgm:prSet/>
      <dgm:spPr/>
      <dgm:t>
        <a:bodyPr/>
        <a:lstStyle/>
        <a:p>
          <a:endParaRPr lang="en-US"/>
        </a:p>
      </dgm:t>
    </dgm:pt>
    <dgm:pt modelId="{B7212478-304D-4F52-B281-D1B392E8BD6E}" type="sibTrans" cxnId="{8A130B07-8E7A-41FB-A5FD-CD872FBC56DF}">
      <dgm:prSet/>
      <dgm:spPr/>
      <dgm:t>
        <a:bodyPr/>
        <a:lstStyle/>
        <a:p>
          <a:endParaRPr lang="en-US"/>
        </a:p>
      </dgm:t>
    </dgm:pt>
    <dgm:pt modelId="{F1ECFB51-D4F3-4768-ADB2-9E5B7BED2B5A}">
      <dgm:prSet/>
      <dgm:spPr>
        <a:solidFill>
          <a:srgbClr val="FFC000"/>
        </a:solidFill>
        <a:ln>
          <a:solidFill>
            <a:srgbClr val="FFC000"/>
          </a:solidFill>
        </a:ln>
      </dgm:spPr>
      <dgm:t>
        <a:bodyPr/>
        <a:lstStyle/>
        <a:p>
          <a:endParaRPr lang="en-US" dirty="0"/>
        </a:p>
      </dgm:t>
    </dgm:pt>
    <dgm:pt modelId="{2427FA30-211D-4D9F-8D2E-43722C5F0676}" type="parTrans" cxnId="{97033869-16D8-4566-9404-64D2CE05D31E}">
      <dgm:prSet/>
      <dgm:spPr/>
      <dgm:t>
        <a:bodyPr/>
        <a:lstStyle/>
        <a:p>
          <a:endParaRPr lang="en-US"/>
        </a:p>
      </dgm:t>
    </dgm:pt>
    <dgm:pt modelId="{22312378-E8B0-43E2-BA1E-F157ABA44A3E}" type="sibTrans" cxnId="{97033869-16D8-4566-9404-64D2CE05D31E}">
      <dgm:prSet/>
      <dgm:spPr/>
      <dgm:t>
        <a:bodyPr/>
        <a:lstStyle/>
        <a:p>
          <a:endParaRPr lang="en-US"/>
        </a:p>
      </dgm:t>
    </dgm:pt>
    <dgm:pt modelId="{90339591-F9A8-426A-882B-D90CA61CD675}">
      <dgm:prSet/>
      <dgm:spPr>
        <a:solidFill>
          <a:srgbClr val="FF0000"/>
        </a:solidFill>
        <a:ln>
          <a:solidFill>
            <a:srgbClr val="FF0000"/>
          </a:solidFill>
        </a:ln>
      </dgm:spPr>
      <dgm:t>
        <a:bodyPr/>
        <a:lstStyle/>
        <a:p>
          <a:endParaRPr lang="en-US" dirty="0"/>
        </a:p>
      </dgm:t>
    </dgm:pt>
    <dgm:pt modelId="{F8AF2356-1B52-4028-A56D-EE9CBA7EB14F}" type="parTrans" cxnId="{A135DD62-A4C8-420A-9431-8DB62459D2C3}">
      <dgm:prSet/>
      <dgm:spPr/>
      <dgm:t>
        <a:bodyPr/>
        <a:lstStyle/>
        <a:p>
          <a:endParaRPr lang="en-US"/>
        </a:p>
      </dgm:t>
    </dgm:pt>
    <dgm:pt modelId="{41EB6B86-8200-4D0B-B748-FFCCD06D13D6}" type="sibTrans" cxnId="{A135DD62-A4C8-420A-9431-8DB62459D2C3}">
      <dgm:prSet/>
      <dgm:spPr/>
      <dgm:t>
        <a:bodyPr/>
        <a:lstStyle/>
        <a:p>
          <a:endParaRPr lang="en-US"/>
        </a:p>
      </dgm:t>
    </dgm:pt>
    <dgm:pt modelId="{04FC983C-4760-41D5-BE3A-CF9DC5368713}">
      <dgm:prSet/>
      <dgm:spPr>
        <a:solidFill>
          <a:srgbClr val="00B0F0"/>
        </a:solidFill>
        <a:ln>
          <a:solidFill>
            <a:srgbClr val="00B0F0"/>
          </a:solidFill>
        </a:ln>
      </dgm:spPr>
      <dgm:t>
        <a:bodyPr/>
        <a:lstStyle/>
        <a:p>
          <a:endParaRPr lang="en-US" dirty="0"/>
        </a:p>
      </dgm:t>
    </dgm:pt>
    <dgm:pt modelId="{62B82271-B667-4BB2-BBA7-85097ECEF0D5}" type="parTrans" cxnId="{415155B2-294C-482F-A094-AE545B6BE9EC}">
      <dgm:prSet/>
      <dgm:spPr/>
      <dgm:t>
        <a:bodyPr/>
        <a:lstStyle/>
        <a:p>
          <a:endParaRPr lang="en-US"/>
        </a:p>
      </dgm:t>
    </dgm:pt>
    <dgm:pt modelId="{CE0E41C5-B87A-4B78-A54A-2A3AF557BE67}" type="sibTrans" cxnId="{415155B2-294C-482F-A094-AE545B6BE9EC}">
      <dgm:prSet/>
      <dgm:spPr/>
      <dgm:t>
        <a:bodyPr/>
        <a:lstStyle/>
        <a:p>
          <a:endParaRPr lang="en-US"/>
        </a:p>
      </dgm:t>
    </dgm:pt>
    <dgm:pt modelId="{968355CF-3A7D-4A76-A4AA-544C6445B83B}">
      <dgm:prSet/>
      <dgm:spPr>
        <a:solidFill>
          <a:srgbClr val="0070C0"/>
        </a:solidFill>
        <a:ln>
          <a:solidFill>
            <a:srgbClr val="0070C0"/>
          </a:solidFill>
        </a:ln>
      </dgm:spPr>
      <dgm:t>
        <a:bodyPr/>
        <a:lstStyle/>
        <a:p>
          <a:endParaRPr lang="en-US" dirty="0"/>
        </a:p>
      </dgm:t>
    </dgm:pt>
    <dgm:pt modelId="{52DF66E3-A6C8-460D-AC29-B703FD9C0FCB}" type="parTrans" cxnId="{22D9CCDD-C349-4229-9AAC-2D1035E29FCA}">
      <dgm:prSet/>
      <dgm:spPr/>
      <dgm:t>
        <a:bodyPr/>
        <a:lstStyle/>
        <a:p>
          <a:endParaRPr lang="en-US"/>
        </a:p>
      </dgm:t>
    </dgm:pt>
    <dgm:pt modelId="{53B05614-7BE3-478B-B9A1-4FC19470C3BF}" type="sibTrans" cxnId="{22D9CCDD-C349-4229-9AAC-2D1035E29FCA}">
      <dgm:prSet/>
      <dgm:spPr/>
      <dgm:t>
        <a:bodyPr/>
        <a:lstStyle/>
        <a:p>
          <a:endParaRPr lang="en-US"/>
        </a:p>
      </dgm:t>
    </dgm:pt>
    <dgm:pt modelId="{7EF36CB8-B63D-4D54-943D-E2C53C9E4B0B}">
      <dgm:prSet/>
      <dgm:spPr>
        <a:solidFill>
          <a:srgbClr val="92D050"/>
        </a:solidFill>
        <a:ln>
          <a:solidFill>
            <a:srgbClr val="92D050"/>
          </a:solidFill>
        </a:ln>
      </dgm:spPr>
      <dgm:t>
        <a:bodyPr/>
        <a:lstStyle/>
        <a:p>
          <a:endParaRPr lang="en-US" dirty="0"/>
        </a:p>
      </dgm:t>
    </dgm:pt>
    <dgm:pt modelId="{836E746B-E41B-4B52-945F-A5F2B4642C42}" type="parTrans" cxnId="{43D2D3B5-9EFF-4A6A-BB5E-BC7BF1986F8A}">
      <dgm:prSet/>
      <dgm:spPr/>
      <dgm:t>
        <a:bodyPr/>
        <a:lstStyle/>
        <a:p>
          <a:endParaRPr lang="en-US"/>
        </a:p>
      </dgm:t>
    </dgm:pt>
    <dgm:pt modelId="{E4C2D3D4-86AA-4B54-B335-76EFE0FC633E}" type="sibTrans" cxnId="{43D2D3B5-9EFF-4A6A-BB5E-BC7BF1986F8A}">
      <dgm:prSet/>
      <dgm:spPr/>
      <dgm:t>
        <a:bodyPr/>
        <a:lstStyle/>
        <a:p>
          <a:endParaRPr lang="en-US"/>
        </a:p>
      </dgm:t>
    </dgm:pt>
    <dgm:pt modelId="{95778BDD-D1FF-4277-B48D-887D469F61C9}">
      <dgm:prSet/>
      <dgm:spPr>
        <a:solidFill>
          <a:schemeClr val="accent1">
            <a:lumMod val="75000"/>
          </a:schemeClr>
        </a:solidFill>
        <a:ln>
          <a:solidFill>
            <a:schemeClr val="accent1">
              <a:lumMod val="75000"/>
            </a:schemeClr>
          </a:solidFill>
        </a:ln>
      </dgm:spPr>
      <dgm:t>
        <a:bodyPr/>
        <a:lstStyle/>
        <a:p>
          <a:endParaRPr lang="en-US" dirty="0"/>
        </a:p>
      </dgm:t>
    </dgm:pt>
    <dgm:pt modelId="{1F65946A-1B7E-466F-B9F9-6A1A91CEE9B1}" type="parTrans" cxnId="{3178AC7D-B319-49BA-9C6B-4594C5397AEE}">
      <dgm:prSet/>
      <dgm:spPr/>
      <dgm:t>
        <a:bodyPr/>
        <a:lstStyle/>
        <a:p>
          <a:endParaRPr lang="en-US"/>
        </a:p>
      </dgm:t>
    </dgm:pt>
    <dgm:pt modelId="{D6EDAD93-4DAD-4F78-809A-C985B9CE8E59}" type="sibTrans" cxnId="{3178AC7D-B319-49BA-9C6B-4594C5397AEE}">
      <dgm:prSet/>
      <dgm:spPr/>
      <dgm:t>
        <a:bodyPr/>
        <a:lstStyle/>
        <a:p>
          <a:endParaRPr lang="en-US"/>
        </a:p>
      </dgm:t>
    </dgm:pt>
    <dgm:pt modelId="{E3B8E06E-434B-401C-8E31-2F6BE4FFD08E}" type="pres">
      <dgm:prSet presAssocID="{FF2EE83F-C6F4-4011-A7DD-3127212A6BE4}" presName="Name0" presStyleCnt="0">
        <dgm:presLayoutVars>
          <dgm:dir/>
          <dgm:animLvl val="lvl"/>
          <dgm:resizeHandles val="exact"/>
        </dgm:presLayoutVars>
      </dgm:prSet>
      <dgm:spPr/>
    </dgm:pt>
    <dgm:pt modelId="{58146832-784B-4112-BEE5-01773E989834}" type="pres">
      <dgm:prSet presAssocID="{968355CF-3A7D-4A76-A4AA-544C6445B83B}" presName="parTxOnly" presStyleLbl="node1" presStyleIdx="0" presStyleCnt="8">
        <dgm:presLayoutVars>
          <dgm:chMax val="0"/>
          <dgm:chPref val="0"/>
          <dgm:bulletEnabled val="1"/>
        </dgm:presLayoutVars>
      </dgm:prSet>
      <dgm:spPr/>
      <dgm:t>
        <a:bodyPr/>
        <a:lstStyle/>
        <a:p>
          <a:endParaRPr lang="en-US"/>
        </a:p>
      </dgm:t>
    </dgm:pt>
    <dgm:pt modelId="{68DACA6D-F595-4398-8511-43241D756FE2}" type="pres">
      <dgm:prSet presAssocID="{53B05614-7BE3-478B-B9A1-4FC19470C3BF}" presName="parTxOnlySpace" presStyleCnt="0"/>
      <dgm:spPr/>
    </dgm:pt>
    <dgm:pt modelId="{DE87520E-30E0-427B-B36E-0E9A080FB96F}" type="pres">
      <dgm:prSet presAssocID="{04FC983C-4760-41D5-BE3A-CF9DC5368713}" presName="parTxOnly" presStyleLbl="node1" presStyleIdx="1" presStyleCnt="8">
        <dgm:presLayoutVars>
          <dgm:chMax val="0"/>
          <dgm:chPref val="0"/>
          <dgm:bulletEnabled val="1"/>
        </dgm:presLayoutVars>
      </dgm:prSet>
      <dgm:spPr/>
      <dgm:t>
        <a:bodyPr/>
        <a:lstStyle/>
        <a:p>
          <a:endParaRPr lang="en-US"/>
        </a:p>
      </dgm:t>
    </dgm:pt>
    <dgm:pt modelId="{768907B9-5B80-4E46-97B4-ACCEFA19A420}" type="pres">
      <dgm:prSet presAssocID="{CE0E41C5-B87A-4B78-A54A-2A3AF557BE67}" presName="parTxOnlySpace" presStyleCnt="0"/>
      <dgm:spPr/>
    </dgm:pt>
    <dgm:pt modelId="{DF81D188-3CA9-4F95-8522-C1C247F47517}" type="pres">
      <dgm:prSet presAssocID="{1421F47C-705E-44BC-8921-19859FEFDB5D}" presName="parTxOnly" presStyleLbl="node1" presStyleIdx="2" presStyleCnt="8">
        <dgm:presLayoutVars>
          <dgm:chMax val="0"/>
          <dgm:chPref val="0"/>
          <dgm:bulletEnabled val="1"/>
        </dgm:presLayoutVars>
      </dgm:prSet>
      <dgm:spPr/>
      <dgm:t>
        <a:bodyPr/>
        <a:lstStyle/>
        <a:p>
          <a:endParaRPr lang="en-US"/>
        </a:p>
      </dgm:t>
    </dgm:pt>
    <dgm:pt modelId="{F2A8C218-3E12-4EB6-BDFE-1A1A90DEBF75}" type="pres">
      <dgm:prSet presAssocID="{B7212478-304D-4F52-B281-D1B392E8BD6E}" presName="parTxOnlySpace" presStyleCnt="0"/>
      <dgm:spPr/>
    </dgm:pt>
    <dgm:pt modelId="{4B7B3D66-7B18-4AC2-8DBC-74D8A64EEB5E}" type="pres">
      <dgm:prSet presAssocID="{7EF36CB8-B63D-4D54-943D-E2C53C9E4B0B}" presName="parTxOnly" presStyleLbl="node1" presStyleIdx="3" presStyleCnt="8">
        <dgm:presLayoutVars>
          <dgm:chMax val="0"/>
          <dgm:chPref val="0"/>
          <dgm:bulletEnabled val="1"/>
        </dgm:presLayoutVars>
      </dgm:prSet>
      <dgm:spPr/>
      <dgm:t>
        <a:bodyPr/>
        <a:lstStyle/>
        <a:p>
          <a:endParaRPr lang="en-US"/>
        </a:p>
      </dgm:t>
    </dgm:pt>
    <dgm:pt modelId="{2885F829-E197-499C-90ED-D94D25DC9064}" type="pres">
      <dgm:prSet presAssocID="{E4C2D3D4-86AA-4B54-B335-76EFE0FC633E}" presName="parTxOnlySpace" presStyleCnt="0"/>
      <dgm:spPr/>
    </dgm:pt>
    <dgm:pt modelId="{FFB284C8-413C-4921-B762-3611AB35FF31}" type="pres">
      <dgm:prSet presAssocID="{8BA4DBD7-18D2-4B51-98C4-7F8419A02A32}" presName="parTxOnly" presStyleLbl="node1" presStyleIdx="4" presStyleCnt="8">
        <dgm:presLayoutVars>
          <dgm:chMax val="0"/>
          <dgm:chPref val="0"/>
          <dgm:bulletEnabled val="1"/>
        </dgm:presLayoutVars>
      </dgm:prSet>
      <dgm:spPr/>
      <dgm:t>
        <a:bodyPr/>
        <a:lstStyle/>
        <a:p>
          <a:endParaRPr lang="en-US"/>
        </a:p>
      </dgm:t>
    </dgm:pt>
    <dgm:pt modelId="{C4A5C0BE-20C7-4B77-A1A3-DF98BC45191C}" type="pres">
      <dgm:prSet presAssocID="{F988327D-B66A-4BB0-8715-BFF141FD1FFB}" presName="parTxOnlySpace" presStyleCnt="0"/>
      <dgm:spPr/>
    </dgm:pt>
    <dgm:pt modelId="{D37F0A03-7E33-4E5E-9061-BDA8E31A6248}" type="pres">
      <dgm:prSet presAssocID="{F1ECFB51-D4F3-4768-ADB2-9E5B7BED2B5A}" presName="parTxOnly" presStyleLbl="node1" presStyleIdx="5" presStyleCnt="8">
        <dgm:presLayoutVars>
          <dgm:chMax val="0"/>
          <dgm:chPref val="0"/>
          <dgm:bulletEnabled val="1"/>
        </dgm:presLayoutVars>
      </dgm:prSet>
      <dgm:spPr/>
      <dgm:t>
        <a:bodyPr/>
        <a:lstStyle/>
        <a:p>
          <a:endParaRPr lang="en-US"/>
        </a:p>
      </dgm:t>
    </dgm:pt>
    <dgm:pt modelId="{215D8846-9BB7-4201-9392-35ACE7461745}" type="pres">
      <dgm:prSet presAssocID="{22312378-E8B0-43E2-BA1E-F157ABA44A3E}" presName="parTxOnlySpace" presStyleCnt="0"/>
      <dgm:spPr/>
    </dgm:pt>
    <dgm:pt modelId="{AC0563F2-E9A8-4AF9-8DDB-54AEE589892B}" type="pres">
      <dgm:prSet presAssocID="{90339591-F9A8-426A-882B-D90CA61CD675}" presName="parTxOnly" presStyleLbl="node1" presStyleIdx="6" presStyleCnt="8">
        <dgm:presLayoutVars>
          <dgm:chMax val="0"/>
          <dgm:chPref val="0"/>
          <dgm:bulletEnabled val="1"/>
        </dgm:presLayoutVars>
      </dgm:prSet>
      <dgm:spPr/>
      <dgm:t>
        <a:bodyPr/>
        <a:lstStyle/>
        <a:p>
          <a:endParaRPr lang="en-US"/>
        </a:p>
      </dgm:t>
    </dgm:pt>
    <dgm:pt modelId="{7F732D1C-E0D2-4F01-A37B-44533EF0BE58}" type="pres">
      <dgm:prSet presAssocID="{41EB6B86-8200-4D0B-B748-FFCCD06D13D6}" presName="parTxOnlySpace" presStyleCnt="0"/>
      <dgm:spPr/>
    </dgm:pt>
    <dgm:pt modelId="{D2D6B21D-0B54-4877-81DB-0789AA4F83E4}" type="pres">
      <dgm:prSet presAssocID="{95778BDD-D1FF-4277-B48D-887D469F61C9}" presName="parTxOnly" presStyleLbl="node1" presStyleIdx="7" presStyleCnt="8">
        <dgm:presLayoutVars>
          <dgm:chMax val="0"/>
          <dgm:chPref val="0"/>
          <dgm:bulletEnabled val="1"/>
        </dgm:presLayoutVars>
      </dgm:prSet>
      <dgm:spPr/>
      <dgm:t>
        <a:bodyPr/>
        <a:lstStyle/>
        <a:p>
          <a:endParaRPr lang="en-US"/>
        </a:p>
      </dgm:t>
    </dgm:pt>
  </dgm:ptLst>
  <dgm:cxnLst>
    <dgm:cxn modelId="{97033869-16D8-4566-9404-64D2CE05D31E}" srcId="{FF2EE83F-C6F4-4011-A7DD-3127212A6BE4}" destId="{F1ECFB51-D4F3-4768-ADB2-9E5B7BED2B5A}" srcOrd="5" destOrd="0" parTransId="{2427FA30-211D-4D9F-8D2E-43722C5F0676}" sibTransId="{22312378-E8B0-43E2-BA1E-F157ABA44A3E}"/>
    <dgm:cxn modelId="{A86A9A71-165A-41C7-9B76-BE8583C38C8D}" type="presOf" srcId="{7EF36CB8-B63D-4D54-943D-E2C53C9E4B0B}" destId="{4B7B3D66-7B18-4AC2-8DBC-74D8A64EEB5E}" srcOrd="0" destOrd="0" presId="urn:microsoft.com/office/officeart/2005/8/layout/chevron1"/>
    <dgm:cxn modelId="{C03AC066-E488-426D-9163-0357E9DF7F65}" srcId="{FF2EE83F-C6F4-4011-A7DD-3127212A6BE4}" destId="{8BA4DBD7-18D2-4B51-98C4-7F8419A02A32}" srcOrd="4" destOrd="0" parTransId="{DD64DA6E-E39C-4313-9C10-D24CAE0E17D5}" sibTransId="{F988327D-B66A-4BB0-8715-BFF141FD1FFB}"/>
    <dgm:cxn modelId="{B794D105-28D6-4970-BF41-15B24DF8C51E}" type="presOf" srcId="{1421F47C-705E-44BC-8921-19859FEFDB5D}" destId="{DF81D188-3CA9-4F95-8522-C1C247F47517}" srcOrd="0" destOrd="0" presId="urn:microsoft.com/office/officeart/2005/8/layout/chevron1"/>
    <dgm:cxn modelId="{861899D9-ECB3-4FD4-A8AE-583B28ABB6F8}" type="presOf" srcId="{FF2EE83F-C6F4-4011-A7DD-3127212A6BE4}" destId="{E3B8E06E-434B-401C-8E31-2F6BE4FFD08E}" srcOrd="0" destOrd="0" presId="urn:microsoft.com/office/officeart/2005/8/layout/chevron1"/>
    <dgm:cxn modelId="{C4517820-AE68-4849-BAB0-2C0197B6BDA9}" type="presOf" srcId="{F1ECFB51-D4F3-4768-ADB2-9E5B7BED2B5A}" destId="{D37F0A03-7E33-4E5E-9061-BDA8E31A6248}" srcOrd="0" destOrd="0" presId="urn:microsoft.com/office/officeart/2005/8/layout/chevron1"/>
    <dgm:cxn modelId="{D6F14CB5-5A3D-4B29-8059-62A074CFD062}" type="presOf" srcId="{90339591-F9A8-426A-882B-D90CA61CD675}" destId="{AC0563F2-E9A8-4AF9-8DDB-54AEE589892B}" srcOrd="0" destOrd="0" presId="urn:microsoft.com/office/officeart/2005/8/layout/chevron1"/>
    <dgm:cxn modelId="{0AD75E70-7FE9-4D66-B8C8-88FB410CEE0B}" type="presOf" srcId="{04FC983C-4760-41D5-BE3A-CF9DC5368713}" destId="{DE87520E-30E0-427B-B36E-0E9A080FB96F}" srcOrd="0" destOrd="0" presId="urn:microsoft.com/office/officeart/2005/8/layout/chevron1"/>
    <dgm:cxn modelId="{43D2D3B5-9EFF-4A6A-BB5E-BC7BF1986F8A}" srcId="{FF2EE83F-C6F4-4011-A7DD-3127212A6BE4}" destId="{7EF36CB8-B63D-4D54-943D-E2C53C9E4B0B}" srcOrd="3" destOrd="0" parTransId="{836E746B-E41B-4B52-945F-A5F2B4642C42}" sibTransId="{E4C2D3D4-86AA-4B54-B335-76EFE0FC633E}"/>
    <dgm:cxn modelId="{22D9CCDD-C349-4229-9AAC-2D1035E29FCA}" srcId="{FF2EE83F-C6F4-4011-A7DD-3127212A6BE4}" destId="{968355CF-3A7D-4A76-A4AA-544C6445B83B}" srcOrd="0" destOrd="0" parTransId="{52DF66E3-A6C8-460D-AC29-B703FD9C0FCB}" sibTransId="{53B05614-7BE3-478B-B9A1-4FC19470C3BF}"/>
    <dgm:cxn modelId="{DD50C30E-1C8F-46F5-9A8A-122E3D9F24F7}" type="presOf" srcId="{968355CF-3A7D-4A76-A4AA-544C6445B83B}" destId="{58146832-784B-4112-BEE5-01773E989834}" srcOrd="0" destOrd="0" presId="urn:microsoft.com/office/officeart/2005/8/layout/chevron1"/>
    <dgm:cxn modelId="{415155B2-294C-482F-A094-AE545B6BE9EC}" srcId="{FF2EE83F-C6F4-4011-A7DD-3127212A6BE4}" destId="{04FC983C-4760-41D5-BE3A-CF9DC5368713}" srcOrd="1" destOrd="0" parTransId="{62B82271-B667-4BB2-BBA7-85097ECEF0D5}" sibTransId="{CE0E41C5-B87A-4B78-A54A-2A3AF557BE67}"/>
    <dgm:cxn modelId="{8A130B07-8E7A-41FB-A5FD-CD872FBC56DF}" srcId="{FF2EE83F-C6F4-4011-A7DD-3127212A6BE4}" destId="{1421F47C-705E-44BC-8921-19859FEFDB5D}" srcOrd="2" destOrd="0" parTransId="{31549071-7C46-47A9-9B64-CF9DB05D82C0}" sibTransId="{B7212478-304D-4F52-B281-D1B392E8BD6E}"/>
    <dgm:cxn modelId="{8133142D-C078-4B8D-9CBE-D8DC052234FB}" type="presOf" srcId="{95778BDD-D1FF-4277-B48D-887D469F61C9}" destId="{D2D6B21D-0B54-4877-81DB-0789AA4F83E4}" srcOrd="0" destOrd="0" presId="urn:microsoft.com/office/officeart/2005/8/layout/chevron1"/>
    <dgm:cxn modelId="{BFDDD954-BDEB-46F0-9317-37D9C10643AD}" type="presOf" srcId="{8BA4DBD7-18D2-4B51-98C4-7F8419A02A32}" destId="{FFB284C8-413C-4921-B762-3611AB35FF31}" srcOrd="0" destOrd="0" presId="urn:microsoft.com/office/officeart/2005/8/layout/chevron1"/>
    <dgm:cxn modelId="{3178AC7D-B319-49BA-9C6B-4594C5397AEE}" srcId="{FF2EE83F-C6F4-4011-A7DD-3127212A6BE4}" destId="{95778BDD-D1FF-4277-B48D-887D469F61C9}" srcOrd="7" destOrd="0" parTransId="{1F65946A-1B7E-466F-B9F9-6A1A91CEE9B1}" sibTransId="{D6EDAD93-4DAD-4F78-809A-C985B9CE8E59}"/>
    <dgm:cxn modelId="{A135DD62-A4C8-420A-9431-8DB62459D2C3}" srcId="{FF2EE83F-C6F4-4011-A7DD-3127212A6BE4}" destId="{90339591-F9A8-426A-882B-D90CA61CD675}" srcOrd="6" destOrd="0" parTransId="{F8AF2356-1B52-4028-A56D-EE9CBA7EB14F}" sibTransId="{41EB6B86-8200-4D0B-B748-FFCCD06D13D6}"/>
    <dgm:cxn modelId="{A81208EF-B5A7-48A3-A529-8BA4DF3FA0D3}" type="presParOf" srcId="{E3B8E06E-434B-401C-8E31-2F6BE4FFD08E}" destId="{58146832-784B-4112-BEE5-01773E989834}" srcOrd="0" destOrd="0" presId="urn:microsoft.com/office/officeart/2005/8/layout/chevron1"/>
    <dgm:cxn modelId="{32C5F235-563A-4D18-8CAF-0CBC276A181F}" type="presParOf" srcId="{E3B8E06E-434B-401C-8E31-2F6BE4FFD08E}" destId="{68DACA6D-F595-4398-8511-43241D756FE2}" srcOrd="1" destOrd="0" presId="urn:microsoft.com/office/officeart/2005/8/layout/chevron1"/>
    <dgm:cxn modelId="{C67CDFF5-BB0D-4F2B-BA29-FD1B44501C83}" type="presParOf" srcId="{E3B8E06E-434B-401C-8E31-2F6BE4FFD08E}" destId="{DE87520E-30E0-427B-B36E-0E9A080FB96F}" srcOrd="2" destOrd="0" presId="urn:microsoft.com/office/officeart/2005/8/layout/chevron1"/>
    <dgm:cxn modelId="{0380FC20-B648-4C2E-AE4F-C2ECE2B00671}" type="presParOf" srcId="{E3B8E06E-434B-401C-8E31-2F6BE4FFD08E}" destId="{768907B9-5B80-4E46-97B4-ACCEFA19A420}" srcOrd="3" destOrd="0" presId="urn:microsoft.com/office/officeart/2005/8/layout/chevron1"/>
    <dgm:cxn modelId="{5134A8B1-6502-4D2F-A3D6-E64E0468BA85}" type="presParOf" srcId="{E3B8E06E-434B-401C-8E31-2F6BE4FFD08E}" destId="{DF81D188-3CA9-4F95-8522-C1C247F47517}" srcOrd="4" destOrd="0" presId="urn:microsoft.com/office/officeart/2005/8/layout/chevron1"/>
    <dgm:cxn modelId="{481544C0-D1C3-44E6-85DC-AB2D12617004}" type="presParOf" srcId="{E3B8E06E-434B-401C-8E31-2F6BE4FFD08E}" destId="{F2A8C218-3E12-4EB6-BDFE-1A1A90DEBF75}" srcOrd="5" destOrd="0" presId="urn:microsoft.com/office/officeart/2005/8/layout/chevron1"/>
    <dgm:cxn modelId="{C914B972-2C20-45EC-B552-4944776B7D6B}" type="presParOf" srcId="{E3B8E06E-434B-401C-8E31-2F6BE4FFD08E}" destId="{4B7B3D66-7B18-4AC2-8DBC-74D8A64EEB5E}" srcOrd="6" destOrd="0" presId="urn:microsoft.com/office/officeart/2005/8/layout/chevron1"/>
    <dgm:cxn modelId="{BD321182-EAD4-4ED8-9951-0AD415FDCBFE}" type="presParOf" srcId="{E3B8E06E-434B-401C-8E31-2F6BE4FFD08E}" destId="{2885F829-E197-499C-90ED-D94D25DC9064}" srcOrd="7" destOrd="0" presId="urn:microsoft.com/office/officeart/2005/8/layout/chevron1"/>
    <dgm:cxn modelId="{B91ADB6A-6D9F-45ED-BDEC-3F3120040D10}" type="presParOf" srcId="{E3B8E06E-434B-401C-8E31-2F6BE4FFD08E}" destId="{FFB284C8-413C-4921-B762-3611AB35FF31}" srcOrd="8" destOrd="0" presId="urn:microsoft.com/office/officeart/2005/8/layout/chevron1"/>
    <dgm:cxn modelId="{96DC964A-85F5-42FC-810E-8AD2EE739A11}" type="presParOf" srcId="{E3B8E06E-434B-401C-8E31-2F6BE4FFD08E}" destId="{C4A5C0BE-20C7-4B77-A1A3-DF98BC45191C}" srcOrd="9" destOrd="0" presId="urn:microsoft.com/office/officeart/2005/8/layout/chevron1"/>
    <dgm:cxn modelId="{C0999411-CD4A-4825-9DC3-87470FD38F57}" type="presParOf" srcId="{E3B8E06E-434B-401C-8E31-2F6BE4FFD08E}" destId="{D37F0A03-7E33-4E5E-9061-BDA8E31A6248}" srcOrd="10" destOrd="0" presId="urn:microsoft.com/office/officeart/2005/8/layout/chevron1"/>
    <dgm:cxn modelId="{882D7FDD-5E47-4B5B-8F7C-F38D97B21B0C}" type="presParOf" srcId="{E3B8E06E-434B-401C-8E31-2F6BE4FFD08E}" destId="{215D8846-9BB7-4201-9392-35ACE7461745}" srcOrd="11" destOrd="0" presId="urn:microsoft.com/office/officeart/2005/8/layout/chevron1"/>
    <dgm:cxn modelId="{B80A6DA7-A373-4E6D-85C3-15DEE0874280}" type="presParOf" srcId="{E3B8E06E-434B-401C-8E31-2F6BE4FFD08E}" destId="{AC0563F2-E9A8-4AF9-8DDB-54AEE589892B}" srcOrd="12" destOrd="0" presId="urn:microsoft.com/office/officeart/2005/8/layout/chevron1"/>
    <dgm:cxn modelId="{162ABDF0-3192-47C9-BF60-3DC66C725E55}" type="presParOf" srcId="{E3B8E06E-434B-401C-8E31-2F6BE4FFD08E}" destId="{7F732D1C-E0D2-4F01-A37B-44533EF0BE58}" srcOrd="13" destOrd="0" presId="urn:microsoft.com/office/officeart/2005/8/layout/chevron1"/>
    <dgm:cxn modelId="{A9223560-B59C-4A9E-A2AD-AA262BC8B697}" type="presParOf" srcId="{E3B8E06E-434B-401C-8E31-2F6BE4FFD08E}" destId="{D2D6B21D-0B54-4877-81DB-0789AA4F83E4}" srcOrd="1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46832-784B-4112-BEE5-01773E989834}">
      <dsp:nvSpPr>
        <dsp:cNvPr id="0" name=""/>
        <dsp:cNvSpPr/>
      </dsp:nvSpPr>
      <dsp:spPr>
        <a:xfrm>
          <a:off x="531" y="274226"/>
          <a:ext cx="851365" cy="340546"/>
        </a:xfrm>
        <a:prstGeom prst="chevron">
          <a:avLst/>
        </a:prstGeom>
        <a:solidFill>
          <a:srgbClr val="0070C0"/>
        </a:solidFill>
        <a:ln w="1397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804" y="274226"/>
        <a:ext cx="510819" cy="340546"/>
      </dsp:txXfrm>
    </dsp:sp>
    <dsp:sp modelId="{DE87520E-30E0-427B-B36E-0E9A080FB96F}">
      <dsp:nvSpPr>
        <dsp:cNvPr id="0" name=""/>
        <dsp:cNvSpPr/>
      </dsp:nvSpPr>
      <dsp:spPr>
        <a:xfrm>
          <a:off x="766759" y="274226"/>
          <a:ext cx="851365" cy="340546"/>
        </a:xfrm>
        <a:prstGeom prst="chevron">
          <a:avLst/>
        </a:prstGeom>
        <a:solidFill>
          <a:srgbClr val="00B0F0"/>
        </a:solidFill>
        <a:ln w="13970" cap="flat"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937032" y="274226"/>
        <a:ext cx="510819" cy="340546"/>
      </dsp:txXfrm>
    </dsp:sp>
    <dsp:sp modelId="{DF81D188-3CA9-4F95-8522-C1C247F47517}">
      <dsp:nvSpPr>
        <dsp:cNvPr id="0" name=""/>
        <dsp:cNvSpPr/>
      </dsp:nvSpPr>
      <dsp:spPr>
        <a:xfrm>
          <a:off x="1532988" y="274226"/>
          <a:ext cx="851365" cy="340546"/>
        </a:xfrm>
        <a:prstGeom prst="chevron">
          <a:avLst/>
        </a:prstGeom>
        <a:solidFill>
          <a:srgbClr val="00B050"/>
        </a:solidFill>
        <a:ln w="13970" cap="flat" cmpd="sng" algn="ctr">
          <a:solidFill>
            <a:schemeClr val="tx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1703261" y="274226"/>
        <a:ext cx="510819" cy="340546"/>
      </dsp:txXfrm>
    </dsp:sp>
    <dsp:sp modelId="{4B7B3D66-7B18-4AC2-8DBC-74D8A64EEB5E}">
      <dsp:nvSpPr>
        <dsp:cNvPr id="0" name=""/>
        <dsp:cNvSpPr/>
      </dsp:nvSpPr>
      <dsp:spPr>
        <a:xfrm>
          <a:off x="2299217" y="274226"/>
          <a:ext cx="851365" cy="340546"/>
        </a:xfrm>
        <a:prstGeom prst="chevron">
          <a:avLst/>
        </a:prstGeom>
        <a:solidFill>
          <a:srgbClr val="92D050"/>
        </a:solidFill>
        <a:ln w="13970" cap="flat" cmpd="sng" algn="ctr">
          <a:solidFill>
            <a:srgbClr val="92D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2469490" y="274226"/>
        <a:ext cx="510819" cy="340546"/>
      </dsp:txXfrm>
    </dsp:sp>
    <dsp:sp modelId="{FFB284C8-413C-4921-B762-3611AB35FF31}">
      <dsp:nvSpPr>
        <dsp:cNvPr id="0" name=""/>
        <dsp:cNvSpPr/>
      </dsp:nvSpPr>
      <dsp:spPr>
        <a:xfrm>
          <a:off x="3065445" y="274226"/>
          <a:ext cx="851365" cy="340546"/>
        </a:xfrm>
        <a:prstGeom prst="chevron">
          <a:avLst/>
        </a:prstGeom>
        <a:solidFill>
          <a:srgbClr val="FFFF00"/>
        </a:solidFill>
        <a:ln w="1397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3235718" y="274226"/>
        <a:ext cx="510819" cy="340546"/>
      </dsp:txXfrm>
    </dsp:sp>
    <dsp:sp modelId="{D37F0A03-7E33-4E5E-9061-BDA8E31A6248}">
      <dsp:nvSpPr>
        <dsp:cNvPr id="0" name=""/>
        <dsp:cNvSpPr/>
      </dsp:nvSpPr>
      <dsp:spPr>
        <a:xfrm>
          <a:off x="3831674" y="274226"/>
          <a:ext cx="851365" cy="340546"/>
        </a:xfrm>
        <a:prstGeom prst="chevron">
          <a:avLst/>
        </a:prstGeom>
        <a:solidFill>
          <a:srgbClr val="FFC000"/>
        </a:solidFill>
        <a:ln w="13970" cap="flat" cmpd="sng" algn="ctr">
          <a:solidFill>
            <a:srgbClr val="FFC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001947" y="274226"/>
        <a:ext cx="510819" cy="340546"/>
      </dsp:txXfrm>
    </dsp:sp>
    <dsp:sp modelId="{AC0563F2-E9A8-4AF9-8DDB-54AEE589892B}">
      <dsp:nvSpPr>
        <dsp:cNvPr id="0" name=""/>
        <dsp:cNvSpPr/>
      </dsp:nvSpPr>
      <dsp:spPr>
        <a:xfrm>
          <a:off x="4597903" y="274226"/>
          <a:ext cx="851365" cy="340546"/>
        </a:xfrm>
        <a:prstGeom prst="chevron">
          <a:avLst/>
        </a:prstGeom>
        <a:solidFill>
          <a:srgbClr val="FF0000"/>
        </a:solidFill>
        <a:ln w="1397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4768176" y="274226"/>
        <a:ext cx="510819" cy="340546"/>
      </dsp:txXfrm>
    </dsp:sp>
    <dsp:sp modelId="{D2D6B21D-0B54-4877-81DB-0789AA4F83E4}">
      <dsp:nvSpPr>
        <dsp:cNvPr id="0" name=""/>
        <dsp:cNvSpPr/>
      </dsp:nvSpPr>
      <dsp:spPr>
        <a:xfrm>
          <a:off x="5364131" y="274226"/>
          <a:ext cx="851365" cy="340546"/>
        </a:xfrm>
        <a:prstGeom prst="chevron">
          <a:avLst/>
        </a:prstGeom>
        <a:solidFill>
          <a:schemeClr val="accent1">
            <a:lumMod val="75000"/>
          </a:schemeClr>
        </a:solidFill>
        <a:ln w="1397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endParaRPr lang="en-US" sz="2000" kern="1200" dirty="0"/>
        </a:p>
      </dsp:txBody>
      <dsp:txXfrm>
        <a:off x="5534404" y="274226"/>
        <a:ext cx="510819" cy="3405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spc="30" baseline="0">
                <a:solidFill>
                  <a:schemeClr val="tx1">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05D46-154A-434A-B7F9-B58E98999430}" type="slidenum">
              <a:rPr lang="en-US" smtClean="0"/>
              <a:t>‹#›</a:t>
            </a:fld>
            <a:endParaRPr lang="en-US" dirty="0"/>
          </a:p>
        </p:txBody>
      </p:sp>
    </p:spTree>
    <p:extLst>
      <p:ext uri="{BB962C8B-B14F-4D97-AF65-F5344CB8AC3E}">
        <p14:creationId xmlns:p14="http://schemas.microsoft.com/office/powerpoint/2010/main" val="17931743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05D46-154A-434A-B7F9-B58E98999430}" type="slidenum">
              <a:rPr lang="en-US" smtClean="0"/>
              <a:t>‹#›</a:t>
            </a:fld>
            <a:endParaRPr lang="en-US" dirty="0"/>
          </a:p>
        </p:txBody>
      </p:sp>
      <p:sp>
        <p:nvSpPr>
          <p:cNvPr id="7" name="Rectangle 6"/>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503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05D46-154A-434A-B7F9-B58E98999430}" type="slidenum">
              <a:rPr lang="en-US" smtClean="0"/>
              <a:t>‹#›</a:t>
            </a:fld>
            <a:endParaRPr lang="en-US" dirty="0"/>
          </a:p>
        </p:txBody>
      </p:sp>
      <p:sp>
        <p:nvSpPr>
          <p:cNvPr id="7" name="Rectangle 6"/>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546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05D46-154A-434A-B7F9-B58E98999430}" type="slidenum">
              <a:rPr lang="en-US" smtClean="0"/>
              <a:t>‹#›</a:t>
            </a:fld>
            <a:endParaRPr lang="en-US" dirty="0"/>
          </a:p>
        </p:txBody>
      </p:sp>
      <p:sp>
        <p:nvSpPr>
          <p:cNvPr id="7" name="Rectangle 6"/>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69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200" b="1" baseline="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405D46-154A-434A-B7F9-B58E98999430}" type="slidenum">
              <a:rPr lang="en-US" smtClean="0"/>
              <a:t>‹#›</a:t>
            </a:fld>
            <a:endParaRPr lang="en-US" dirty="0"/>
          </a:p>
        </p:txBody>
      </p:sp>
      <p:sp>
        <p:nvSpPr>
          <p:cNvPr id="7" name="Rectangle 6"/>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118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05D46-154A-434A-B7F9-B58E98999430}" type="slidenum">
              <a:rPr lang="en-US" smtClean="0"/>
              <a:t>‹#›</a:t>
            </a:fld>
            <a:endParaRPr lang="en-US" dirty="0"/>
          </a:p>
        </p:txBody>
      </p:sp>
      <p:sp>
        <p:nvSpPr>
          <p:cNvPr id="8" name="Rectangle 7"/>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6137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3655"/>
            <a:ext cx="336042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94860" y="1713655"/>
            <a:ext cx="336042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405D46-154A-434A-B7F9-B58E98999430}" type="slidenum">
              <a:rPr lang="en-US" smtClean="0"/>
              <a:t>‹#›</a:t>
            </a:fld>
            <a:endParaRPr lang="en-US" dirty="0"/>
          </a:p>
        </p:txBody>
      </p:sp>
      <p:sp>
        <p:nvSpPr>
          <p:cNvPr id="11" name="Rectangle 10"/>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221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405D46-154A-434A-B7F9-B58E98999430}" type="slidenum">
              <a:rPr lang="en-US" smtClean="0"/>
              <a:t>‹#›</a:t>
            </a:fld>
            <a:endParaRPr lang="en-US" dirty="0"/>
          </a:p>
        </p:txBody>
      </p:sp>
      <p:sp>
        <p:nvSpPr>
          <p:cNvPr id="7" name="Rectangle 6"/>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8987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405D46-154A-434A-B7F9-B58E98999430}" type="slidenum">
              <a:rPr lang="en-US" smtClean="0"/>
              <a:t>‹#›</a:t>
            </a:fld>
            <a:endParaRPr lang="en-US" dirty="0"/>
          </a:p>
        </p:txBody>
      </p:sp>
      <p:sp>
        <p:nvSpPr>
          <p:cNvPr id="5" name="Rectangle 4"/>
          <p:cNvSpPr/>
          <p:nvPr/>
        </p:nvSpPr>
        <p:spPr>
          <a:xfrm>
            <a:off x="0" y="0"/>
            <a:ext cx="3429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56372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1"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05D46-154A-434A-B7F9-B58E98999430}" type="slidenum">
              <a:rPr lang="en-US" smtClean="0"/>
              <a:t>‹#›</a:t>
            </a:fld>
            <a:endParaRPr lang="en-US" dirty="0"/>
          </a:p>
        </p:txBody>
      </p:sp>
    </p:spTree>
    <p:extLst>
      <p:ext uri="{BB962C8B-B14F-4D97-AF65-F5344CB8AC3E}">
        <p14:creationId xmlns:p14="http://schemas.microsoft.com/office/powerpoint/2010/main" val="400077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1">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40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FE52D9-2AF3-4D4C-9E0D-DB3BC2B0858C}"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405D46-154A-434A-B7F9-B58E98999430}" type="slidenum">
              <a:rPr lang="en-US" smtClean="0"/>
              <a:t>‹#›</a:t>
            </a:fld>
            <a:endParaRPr lang="en-US" dirty="0"/>
          </a:p>
        </p:txBody>
      </p:sp>
    </p:spTree>
    <p:extLst>
      <p:ext uri="{BB962C8B-B14F-4D97-AF65-F5344CB8AC3E}">
        <p14:creationId xmlns:p14="http://schemas.microsoft.com/office/powerpoint/2010/main" val="317784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B2FE52D9-2AF3-4D4C-9E0D-DB3BC2B0858C}" type="datetimeFigureOut">
              <a:rPr lang="en-US" smtClean="0"/>
              <a:t>3/15/2019</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accent1">
                    <a:lumMod val="60000"/>
                    <a:lumOff val="40000"/>
                  </a:schemeClr>
                </a:solidFill>
                <a:latin typeface="+mj-lt"/>
              </a:defRPr>
            </a:lvl1pPr>
          </a:lstStyle>
          <a:p>
            <a:fld id="{13405D46-154A-434A-B7F9-B58E98999430}" type="slidenum">
              <a:rPr lang="en-US" smtClean="0"/>
              <a:t>‹#›</a:t>
            </a:fld>
            <a:endParaRPr lang="en-US" dirty="0"/>
          </a:p>
        </p:txBody>
      </p:sp>
    </p:spTree>
    <p:extLst>
      <p:ext uri="{BB962C8B-B14F-4D97-AF65-F5344CB8AC3E}">
        <p14:creationId xmlns:p14="http://schemas.microsoft.com/office/powerpoint/2010/main" val="22767280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000" b="1" kern="1200" spc="-7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svg"/><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latin typeface="Century Schoolbook" panose="02040604050505020304" pitchFamily="18" charset="0"/>
              </a:rPr>
              <a:t>DOT TEST</a:t>
            </a:r>
            <a:br>
              <a:rPr lang="en-US" dirty="0">
                <a:solidFill>
                  <a:schemeClr val="bg1"/>
                </a:solidFill>
                <a:latin typeface="Century Schoolbook" panose="02040604050505020304" pitchFamily="18" charset="0"/>
              </a:rPr>
            </a:br>
            <a:r>
              <a:rPr lang="en-US" dirty="0">
                <a:solidFill>
                  <a:schemeClr val="bg1"/>
                </a:solidFill>
                <a:latin typeface="Century Schoolbook" panose="02040604050505020304" pitchFamily="18" charset="0"/>
              </a:rPr>
              <a:t>REFUSALS</a:t>
            </a:r>
          </a:p>
        </p:txBody>
      </p:sp>
      <p:sp>
        <p:nvSpPr>
          <p:cNvPr id="3" name="Subtitle 2"/>
          <p:cNvSpPr>
            <a:spLocks noGrp="1"/>
          </p:cNvSpPr>
          <p:nvPr>
            <p:ph type="subTitle" idx="1"/>
          </p:nvPr>
        </p:nvSpPr>
        <p:spPr/>
        <p:txBody>
          <a:bodyPr>
            <a:normAutofit/>
          </a:bodyPr>
          <a:lstStyle/>
          <a:p>
            <a:endParaRPr lang="en-US" dirty="0">
              <a:solidFill>
                <a:schemeClr val="bg1">
                  <a:lumMod val="75000"/>
                  <a:lumOff val="25000"/>
                </a:schemeClr>
              </a:solidFill>
              <a:latin typeface="Century Schoolbook" panose="02040604050505020304" pitchFamily="18" charset="0"/>
            </a:endParaRPr>
          </a:p>
          <a:p>
            <a:r>
              <a:rPr lang="en-US" dirty="0">
                <a:solidFill>
                  <a:schemeClr val="bg1">
                    <a:lumMod val="75000"/>
                    <a:lumOff val="25000"/>
                  </a:schemeClr>
                </a:solidFill>
                <a:latin typeface="Century Schoolbook" panose="02040604050505020304" pitchFamily="18" charset="0"/>
              </a:rPr>
              <a:t>FTA NATIONAL CONFERENCE</a:t>
            </a:r>
          </a:p>
          <a:p>
            <a:r>
              <a:rPr lang="en-US" dirty="0">
                <a:solidFill>
                  <a:schemeClr val="bg1">
                    <a:lumMod val="75000"/>
                    <a:lumOff val="25000"/>
                  </a:schemeClr>
                </a:solidFill>
                <a:latin typeface="Century Schoolbook" panose="02040604050505020304" pitchFamily="18" charset="0"/>
              </a:rPr>
              <a:t>Milwaukee – April 2019</a:t>
            </a:r>
            <a:endParaRPr lang="en-US" spc="10" dirty="0">
              <a:solidFill>
                <a:prstClr val="black">
                  <a:lumMod val="75000"/>
                  <a:lumOff val="25000"/>
                </a:prstClr>
              </a:solidFill>
              <a:latin typeface="Century Schoolbook" panose="02040604050505020304" pitchFamily="18" charset="0"/>
            </a:endParaRPr>
          </a:p>
        </p:txBody>
      </p:sp>
    </p:spTree>
    <p:extLst>
      <p:ext uri="{BB962C8B-B14F-4D97-AF65-F5344CB8AC3E}">
        <p14:creationId xmlns:p14="http://schemas.microsoft.com/office/powerpoint/2010/main" val="2548322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(2) Fail to remain at the testing site until the testing process is complete; Provided, That an employee who leaves the testing site before the testing process commences (see §40.63 (c)) for a pre-employment test is not deemed to have refused to test; </a:t>
            </a: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7" name="Diagram 6">
            <a:extLst>
              <a:ext uri="{FF2B5EF4-FFF2-40B4-BE49-F238E27FC236}">
                <a16:creationId xmlns:a16="http://schemas.microsoft.com/office/drawing/2014/main" xmlns="" id="{84AD1A70-3FC9-415A-A7CA-2847863AED10}"/>
              </a:ext>
            </a:extLst>
          </p:cNvPr>
          <p:cNvGraphicFramePr/>
          <p:nvPr>
            <p:extLst>
              <p:ext uri="{D42A27DB-BD31-4B8C-83A1-F6EECF244321}">
                <p14:modId xmlns:p14="http://schemas.microsoft.com/office/powerpoint/2010/main" val="3140423784"/>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owchart: Merge 7">
            <a:extLst>
              <a:ext uri="{FF2B5EF4-FFF2-40B4-BE49-F238E27FC236}">
                <a16:creationId xmlns:a16="http://schemas.microsoft.com/office/drawing/2014/main" xmlns="" id="{1DA7E26F-B452-4EEE-B5BB-D7BFC53B98FA}"/>
              </a:ext>
            </a:extLst>
          </p:cNvPr>
          <p:cNvSpPr/>
          <p:nvPr/>
        </p:nvSpPr>
        <p:spPr>
          <a:xfrm>
            <a:off x="3887341"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121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(3) Fail to provide a urine specimen for any drug test required by this part or DOT agency regulations; Provided, That an employee who does not provide a urine specimen because he or she has left the testing site before the testing process commences (see §</a:t>
            </a:r>
            <a:r>
              <a:rPr lang="en-US" dirty="0" smtClean="0"/>
              <a:t>40.63(c</a:t>
            </a:r>
            <a:r>
              <a:rPr lang="en-US" dirty="0"/>
              <a:t>)) for a pre-employment test is not deemed to have refused to test;</a:t>
            </a: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F6587D75-1B22-4D94-9FA7-06D6851199AD}"/>
              </a:ext>
            </a:extLst>
          </p:cNvPr>
          <p:cNvGraphicFramePr/>
          <p:nvPr>
            <p:extLst>
              <p:ext uri="{D42A27DB-BD31-4B8C-83A1-F6EECF244321}">
                <p14:modId xmlns:p14="http://schemas.microsoft.com/office/powerpoint/2010/main" val="157164506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2BEE2C67-79BA-4D68-85A7-4B584B861BF0}"/>
              </a:ext>
            </a:extLst>
          </p:cNvPr>
          <p:cNvSpPr/>
          <p:nvPr/>
        </p:nvSpPr>
        <p:spPr>
          <a:xfrm>
            <a:off x="6618550" y="4932495"/>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2074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(4) In the case of a directly observed or monitored collection in a drug test, fail to permit the observation or monitoring of your provision of a specimen (see §§40.67(l) and 40.69(g)); </a:t>
            </a: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C1664B59-8B6F-4887-B777-E0761A65D50C}"/>
              </a:ext>
            </a:extLst>
          </p:cNvPr>
          <p:cNvGraphicFramePr/>
          <p:nvPr>
            <p:extLst>
              <p:ext uri="{D42A27DB-BD31-4B8C-83A1-F6EECF244321}">
                <p14:modId xmlns:p14="http://schemas.microsoft.com/office/powerpoint/2010/main" val="157164506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D9AA3907-8045-4215-B8D9-704996D3F308}"/>
              </a:ext>
            </a:extLst>
          </p:cNvPr>
          <p:cNvSpPr/>
          <p:nvPr/>
        </p:nvSpPr>
        <p:spPr>
          <a:xfrm>
            <a:off x="2827514"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429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(5) Fail to provide a sufficient amount of urine when directed, and it has been determined, through a required medical evaluation, that there was no adequate medical explanation for the failure (see §40.193(d)(2)); </a:t>
            </a:r>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7EC821EB-2517-4DD5-8F7C-3915CF9CBE57}"/>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4335F6DB-E278-481D-889F-E0E5362CA5D8}"/>
              </a:ext>
            </a:extLst>
          </p:cNvPr>
          <p:cNvSpPr/>
          <p:nvPr/>
        </p:nvSpPr>
        <p:spPr>
          <a:xfrm>
            <a:off x="5462255"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61208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(6) Fail or decline to take an additional drug test the employer or collector has directed you to take (see, for instance, §40.197(b)); </a:t>
            </a:r>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88B4F1E6-FB7E-4303-8D53-0F90DF03CCB4}"/>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09C5F4FE-2A08-49D3-A617-07029F189C47}"/>
              </a:ext>
            </a:extLst>
          </p:cNvPr>
          <p:cNvSpPr/>
          <p:nvPr/>
        </p:nvSpPr>
        <p:spPr>
          <a:xfrm>
            <a:off x="2791703" y="4844024"/>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323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28116" y="1521780"/>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(7) Fail to undergo a medical examination or evaluation, as directed by the MRO as part of the verification process, or as directed by the DER under §40.193(d). In the case of a pre-employment drug test, the employee is deemed to have refused to test on this basis only if the pre-employment test is conducted following a contingent offer of employment. If there was no contingent offer of employment, the MRO will cancel the test; </a:t>
            </a:r>
            <a:r>
              <a:rPr lang="en-US" dirty="0" smtClean="0"/>
              <a:t> </a:t>
            </a:r>
            <a:endParaRPr lang="en-US" dirty="0"/>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29EAFFEB-A167-408F-B602-972BE58801D8}"/>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706A1D8F-F897-4B4A-88C7-2A65412E11F4}"/>
              </a:ext>
            </a:extLst>
          </p:cNvPr>
          <p:cNvSpPr/>
          <p:nvPr/>
        </p:nvSpPr>
        <p:spPr>
          <a:xfrm>
            <a:off x="3552262" y="4913554"/>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2620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r>
              <a:rPr lang="en-US" dirty="0"/>
              <a:t>(8) Fail to cooperate with any part of the testing process (e.g., refuse to empty pockets when directed by the collector, behave in a confrontational way that disrupts the collection process, fail to wash hands after being directed to do so by the collector). </a:t>
            </a:r>
          </a:p>
          <a:p>
            <a:pPr marL="0" indent="0">
              <a:buNone/>
            </a:pPr>
            <a:r>
              <a:rPr lang="en-US" sz="1800" b="1" i="1" dirty="0">
                <a:solidFill>
                  <a:schemeClr val="tx1">
                    <a:lumMod val="75000"/>
                    <a:lumOff val="25000"/>
                  </a:schemeClr>
                </a:solidFill>
                <a:latin typeface="Century Schoolbook" panose="02040604050505020304" pitchFamily="18" charset="0"/>
              </a:rPr>
              <a:t>EXEMPTION</a:t>
            </a:r>
            <a:r>
              <a:rPr lang="en-US" sz="1800" dirty="0">
                <a:solidFill>
                  <a:schemeClr val="tx1">
                    <a:lumMod val="75000"/>
                    <a:lumOff val="25000"/>
                  </a:schemeClr>
                </a:solidFill>
                <a:latin typeface="Century Schoolbook" panose="02040604050505020304" pitchFamily="18" charset="0"/>
              </a:rPr>
              <a:t>: Donor refusing to initial bottle seals and/or completing Step 5</a:t>
            </a:r>
          </a:p>
          <a:p>
            <a:pPr marL="0" indent="0">
              <a:buNone/>
            </a:pPr>
            <a:r>
              <a:rPr lang="en-US" sz="1400" dirty="0">
                <a:solidFill>
                  <a:schemeClr val="tx1">
                    <a:lumMod val="75000"/>
                    <a:lumOff val="25000"/>
                  </a:schemeClr>
                </a:solidFill>
                <a:latin typeface="Century Schoolbook" panose="02040604050505020304" pitchFamily="18" charset="0"/>
              </a:rPr>
              <a:t>***This refusal is a “catch-all”, and has the widest application.</a:t>
            </a: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7" name="Diagram 6">
            <a:extLst>
              <a:ext uri="{FF2B5EF4-FFF2-40B4-BE49-F238E27FC236}">
                <a16:creationId xmlns:a16="http://schemas.microsoft.com/office/drawing/2014/main" xmlns="" id="{AC0D01B7-AD92-4B3B-B5D7-A07CA8D0742E}"/>
              </a:ext>
            </a:extLst>
          </p:cNvPr>
          <p:cNvGraphicFramePr/>
          <p:nvPr>
            <p:extLst>
              <p:ext uri="{D42A27DB-BD31-4B8C-83A1-F6EECF244321}">
                <p14:modId xmlns:p14="http://schemas.microsoft.com/office/powerpoint/2010/main" val="2013163660"/>
              </p:ext>
            </p:extLst>
          </p:nvPr>
        </p:nvGraphicFramePr>
        <p:xfrm>
          <a:off x="1237941" y="5603241"/>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owchart: Merge 4">
            <a:extLst>
              <a:ext uri="{FF2B5EF4-FFF2-40B4-BE49-F238E27FC236}">
                <a16:creationId xmlns:a16="http://schemas.microsoft.com/office/drawing/2014/main" xmlns="" id="{80E6CE46-0C1D-4880-A191-1F62E15EA550}"/>
              </a:ext>
            </a:extLst>
          </p:cNvPr>
          <p:cNvSpPr/>
          <p:nvPr/>
        </p:nvSpPr>
        <p:spPr>
          <a:xfrm>
            <a:off x="1237941" y="503784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lowchart: Merge 5">
            <a:extLst>
              <a:ext uri="{FF2B5EF4-FFF2-40B4-BE49-F238E27FC236}">
                <a16:creationId xmlns:a16="http://schemas.microsoft.com/office/drawing/2014/main" xmlns="" id="{BF40CFD3-79D4-458F-B713-99958AF21DFD}"/>
              </a:ext>
            </a:extLst>
          </p:cNvPr>
          <p:cNvSpPr/>
          <p:nvPr/>
        </p:nvSpPr>
        <p:spPr>
          <a:xfrm>
            <a:off x="6499459" y="5114144"/>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8336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(9) For an observed collection, fail to follow the observer’s instructions to raise your clothing above the waist, lower clothing and underpants, and to turn around to permit the observer to determine if you have any type of prosthetic or other device that could be used to interfere with the collection process. </a:t>
            </a:r>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FEC3F485-1048-4057-A49E-583312A116E1}"/>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F5F9A42C-59DE-4235-A07B-D94530AE9177}"/>
              </a:ext>
            </a:extLst>
          </p:cNvPr>
          <p:cNvSpPr/>
          <p:nvPr/>
        </p:nvSpPr>
        <p:spPr>
          <a:xfrm>
            <a:off x="1995211"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50699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(10) Possess or wear a prosthetic or other device that could be used to interfere with the collection process. </a:t>
            </a: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0E7B5394-2A0E-4777-973D-9512D805B70B}"/>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2A5BD588-2919-4941-97F3-0384AB84B802}"/>
              </a:ext>
            </a:extLst>
          </p:cNvPr>
          <p:cNvSpPr/>
          <p:nvPr/>
        </p:nvSpPr>
        <p:spPr>
          <a:xfrm>
            <a:off x="1630017"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413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(11) Admit to the collector or MRO that you adulterated or substituted the specimen. </a:t>
            </a:r>
          </a:p>
          <a:p>
            <a:pPr marL="0" indent="0">
              <a:buNone/>
            </a:pPr>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A0F8A60D-EFDC-4427-9190-5CB6E13BD303}"/>
              </a:ext>
            </a:extLst>
          </p:cNvPr>
          <p:cNvGraphicFramePr/>
          <p:nvPr>
            <p:extLst>
              <p:ext uri="{D42A27DB-BD31-4B8C-83A1-F6EECF244321}">
                <p14:modId xmlns:p14="http://schemas.microsoft.com/office/powerpoint/2010/main" val="336691286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87FF6201-915F-43BF-8C57-1527A3131326}"/>
              </a:ext>
            </a:extLst>
          </p:cNvPr>
          <p:cNvSpPr/>
          <p:nvPr/>
        </p:nvSpPr>
        <p:spPr>
          <a:xfrm>
            <a:off x="1297955"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8232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entury Schoolbook" panose="02040604050505020304" pitchFamily="18" charset="0"/>
              </a:rPr>
              <a:t>Why it matters</a:t>
            </a:r>
          </a:p>
        </p:txBody>
      </p:sp>
      <p:sp>
        <p:nvSpPr>
          <p:cNvPr id="3" name="Content Placeholder 2"/>
          <p:cNvSpPr>
            <a:spLocks noGrp="1"/>
          </p:cNvSpPr>
          <p:nvPr>
            <p:ph idx="1"/>
          </p:nvPr>
        </p:nvSpPr>
        <p:spPr>
          <a:xfrm>
            <a:off x="946404" y="1828801"/>
            <a:ext cx="6799102" cy="4351337"/>
          </a:xfrm>
        </p:spPr>
        <p:txBody>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A refusal means that an individual refuses to participate in a required program component</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The regulations require that a refusal be treated in the same way as a positive</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A refusal disqualifies a safety-sensitive employee or applicant from performing covered functions*</a:t>
            </a:r>
          </a:p>
          <a:p>
            <a:pPr lvl="1"/>
            <a:endParaRPr lang="en-US" dirty="0">
              <a:solidFill>
                <a:schemeClr val="tx1">
                  <a:lumMod val="75000"/>
                  <a:lumOff val="25000"/>
                </a:schemeClr>
              </a:solidFill>
              <a:latin typeface="Century Schoolbook" panose="02040604050505020304" pitchFamily="18" charset="0"/>
            </a:endParaRPr>
          </a:p>
          <a:p>
            <a:pPr marL="274320" lvl="1" indent="0">
              <a:buNone/>
            </a:pPr>
            <a:r>
              <a:rPr lang="en-US" dirty="0">
                <a:solidFill>
                  <a:schemeClr val="tx1">
                    <a:lumMod val="75000"/>
                    <a:lumOff val="25000"/>
                  </a:schemeClr>
                </a:solidFill>
                <a:latin typeface="Century Schoolbook" panose="02040604050505020304" pitchFamily="18" charset="0"/>
              </a:rPr>
              <a:t>	</a:t>
            </a:r>
            <a:r>
              <a:rPr lang="en-US" sz="1600" dirty="0">
                <a:solidFill>
                  <a:schemeClr val="tx1">
                    <a:lumMod val="75000"/>
                    <a:lumOff val="25000"/>
                  </a:schemeClr>
                </a:solidFill>
                <a:latin typeface="Century Schoolbook" panose="02040604050505020304" pitchFamily="18" charset="0"/>
              </a:rPr>
              <a:t>*Until deemed eligible per Part 40</a:t>
            </a:r>
            <a:endParaRPr lang="en-US" sz="14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2306748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Determined</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2400" dirty="0">
                <a:solidFill>
                  <a:schemeClr val="tx1">
                    <a:lumMod val="75000"/>
                    <a:lumOff val="25000"/>
                  </a:schemeClr>
                </a:solidFill>
                <a:latin typeface="Century Schoolbook" panose="02040604050505020304" pitchFamily="18" charset="0"/>
              </a:rPr>
              <a:t>DER/DAPM:</a:t>
            </a:r>
          </a:p>
          <a:p>
            <a:pPr marL="0" indent="0">
              <a:buNone/>
            </a:pPr>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Refusals are possible at the moment of notification</a:t>
            </a:r>
          </a:p>
          <a:p>
            <a:pPr lvl="1"/>
            <a:endParaRPr lang="en-US" sz="24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192039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749976"/>
          </a:xfrm>
        </p:spPr>
        <p:txBody>
          <a:bodyPr/>
          <a:lstStyle/>
          <a:p>
            <a:r>
              <a:rPr lang="en-US" dirty="0">
                <a:solidFill>
                  <a:schemeClr val="tx1">
                    <a:lumMod val="75000"/>
                    <a:lumOff val="25000"/>
                  </a:schemeClr>
                </a:solidFill>
                <a:latin typeface="Century Schoolbook" panose="02040604050505020304" pitchFamily="18" charset="0"/>
              </a:rPr>
              <a:t>Timeline</a:t>
            </a:r>
          </a:p>
        </p:txBody>
      </p:sp>
      <p:sp>
        <p:nvSpPr>
          <p:cNvPr id="3" name="Content Placeholder 2"/>
          <p:cNvSpPr>
            <a:spLocks noGrp="1"/>
          </p:cNvSpPr>
          <p:nvPr>
            <p:ph idx="1"/>
          </p:nvPr>
        </p:nvSpPr>
        <p:spPr>
          <a:xfrm>
            <a:off x="946404" y="1828801"/>
            <a:ext cx="6799102" cy="4351337"/>
          </a:xfrm>
        </p:spPr>
        <p:txBody>
          <a:bodyPr>
            <a:normAutofit/>
          </a:bodyPr>
          <a:lstStyle/>
          <a:p>
            <a:pPr lvl="1"/>
            <a:endParaRPr lang="en-US" sz="24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
        <p:nvSpPr>
          <p:cNvPr id="4" name="Content Placeholder 2">
            <a:extLst>
              <a:ext uri="{FF2B5EF4-FFF2-40B4-BE49-F238E27FC236}">
                <a16:creationId xmlns:a16="http://schemas.microsoft.com/office/drawing/2014/main" xmlns="" id="{FA74E045-33C2-4F86-86AE-4398417B8776}"/>
              </a:ext>
            </a:extLst>
          </p:cNvPr>
          <p:cNvSpPr txBox="1">
            <a:spLocks/>
          </p:cNvSpPr>
          <p:nvPr/>
        </p:nvSpPr>
        <p:spPr>
          <a:xfrm>
            <a:off x="1030294" y="1850714"/>
            <a:ext cx="6446520" cy="4488816"/>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Notification</a:t>
            </a:r>
          </a:p>
          <a:p>
            <a:endParaRPr lang="en-US" dirty="0"/>
          </a:p>
          <a:p>
            <a:r>
              <a:rPr lang="en-US" dirty="0"/>
              <a:t>Proceeding to collection immediately</a:t>
            </a:r>
          </a:p>
          <a:p>
            <a:pPr lvl="1"/>
            <a:r>
              <a:rPr lang="en-US" dirty="0"/>
              <a:t>Stopping current duties/tasks</a:t>
            </a:r>
          </a:p>
          <a:p>
            <a:pPr lvl="1"/>
            <a:r>
              <a:rPr lang="en-US" dirty="0"/>
              <a:t>Proceeding to the collection (on/off-site)</a:t>
            </a:r>
          </a:p>
          <a:p>
            <a:pPr lvl="1"/>
            <a:r>
              <a:rPr lang="en-US" dirty="0"/>
              <a:t>Arriving and signing in</a:t>
            </a:r>
          </a:p>
          <a:p>
            <a:endParaRPr lang="en-US" dirty="0"/>
          </a:p>
          <a:p>
            <a:r>
              <a:rPr lang="en-US" dirty="0"/>
              <a:t>Participating in all aspects of the pre-collection</a:t>
            </a:r>
          </a:p>
          <a:p>
            <a:r>
              <a:rPr lang="en-US" dirty="0"/>
              <a:t>Providing a specimen</a:t>
            </a:r>
          </a:p>
          <a:p>
            <a:r>
              <a:rPr lang="en-US" dirty="0"/>
              <a:t>Completing the steps as instructed</a:t>
            </a:r>
          </a:p>
          <a:p>
            <a:endParaRPr lang="en-US" dirty="0"/>
          </a:p>
        </p:txBody>
      </p:sp>
    </p:spTree>
    <p:extLst>
      <p:ext uri="{BB962C8B-B14F-4D97-AF65-F5344CB8AC3E}">
        <p14:creationId xmlns:p14="http://schemas.microsoft.com/office/powerpoint/2010/main" val="2379931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Determined</a:t>
            </a:r>
          </a:p>
        </p:txBody>
      </p:sp>
      <p:sp>
        <p:nvSpPr>
          <p:cNvPr id="3" name="Content Placeholder 2"/>
          <p:cNvSpPr>
            <a:spLocks noGrp="1"/>
          </p:cNvSpPr>
          <p:nvPr>
            <p:ph idx="1"/>
          </p:nvPr>
        </p:nvSpPr>
        <p:spPr>
          <a:xfrm>
            <a:off x="946404" y="1828801"/>
            <a:ext cx="6799102" cy="4351337"/>
          </a:xfrm>
        </p:spPr>
        <p:txBody>
          <a:bodyPr>
            <a:normAutofit lnSpcReduction="10000"/>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2400" dirty="0">
                <a:solidFill>
                  <a:schemeClr val="tx1">
                    <a:lumMod val="75000"/>
                    <a:lumOff val="25000"/>
                  </a:schemeClr>
                </a:solidFill>
                <a:latin typeface="Century Schoolbook" panose="02040604050505020304" pitchFamily="18" charset="0"/>
              </a:rPr>
              <a:t>Supervisor, etc.:</a:t>
            </a:r>
          </a:p>
          <a:p>
            <a:pPr marL="0" indent="0">
              <a:buNone/>
            </a:pPr>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The individual notifying the employee of their requirement to test starts the process</a:t>
            </a:r>
          </a:p>
          <a:p>
            <a:pPr marL="274320" lvl="1" indent="0">
              <a:buNone/>
            </a:pPr>
            <a:r>
              <a:rPr lang="en-US" sz="2400" dirty="0">
                <a:solidFill>
                  <a:schemeClr val="tx1">
                    <a:lumMod val="75000"/>
                    <a:lumOff val="25000"/>
                  </a:schemeClr>
                </a:solidFill>
                <a:latin typeface="Century Schoolbook" panose="02040604050505020304" pitchFamily="18" charset="0"/>
              </a:rPr>
              <a:t> </a:t>
            </a:r>
            <a:r>
              <a:rPr lang="en-US" sz="2400" i="1" dirty="0">
                <a:solidFill>
                  <a:schemeClr val="tx1">
                    <a:lumMod val="75000"/>
                    <a:lumOff val="25000"/>
                  </a:schemeClr>
                </a:solidFill>
                <a:latin typeface="Century Schoolbook" panose="02040604050505020304" pitchFamily="18" charset="0"/>
              </a:rPr>
              <a:t>(different for pre-employment tests)</a:t>
            </a:r>
          </a:p>
          <a:p>
            <a:pPr lvl="1"/>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Must be aware of the requirement to report prohibited behaviors</a:t>
            </a:r>
          </a:p>
          <a:p>
            <a:pPr lvl="1"/>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May also be transporting employee</a:t>
            </a:r>
          </a:p>
          <a:p>
            <a:pPr lvl="1"/>
            <a:endParaRPr lang="en-US" sz="24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3156812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Determined</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2400" dirty="0">
                <a:solidFill>
                  <a:schemeClr val="tx1">
                    <a:lumMod val="75000"/>
                    <a:lumOff val="25000"/>
                  </a:schemeClr>
                </a:solidFill>
                <a:latin typeface="Century Schoolbook" panose="02040604050505020304" pitchFamily="18" charset="0"/>
              </a:rPr>
              <a:t>Collectors:</a:t>
            </a:r>
          </a:p>
          <a:p>
            <a:pPr marL="0" indent="0">
              <a:buNone/>
            </a:pPr>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The collection site personnel must </a:t>
            </a:r>
            <a:r>
              <a:rPr lang="en-US" sz="2400" b="1" dirty="0">
                <a:solidFill>
                  <a:schemeClr val="tx1">
                    <a:lumMod val="75000"/>
                    <a:lumOff val="25000"/>
                  </a:schemeClr>
                </a:solidFill>
                <a:latin typeface="Century Schoolbook" panose="02040604050505020304" pitchFamily="18" charset="0"/>
              </a:rPr>
              <a:t>only </a:t>
            </a:r>
            <a:r>
              <a:rPr lang="en-US" sz="2400" dirty="0">
                <a:solidFill>
                  <a:schemeClr val="tx1">
                    <a:lumMod val="75000"/>
                    <a:lumOff val="25000"/>
                  </a:schemeClr>
                </a:solidFill>
                <a:latin typeface="Century Schoolbook" panose="02040604050505020304" pitchFamily="18" charset="0"/>
              </a:rPr>
              <a:t>describe the </a:t>
            </a:r>
            <a:r>
              <a:rPr lang="en-US" sz="2400" b="1" dirty="0">
                <a:solidFill>
                  <a:schemeClr val="tx1">
                    <a:lumMod val="75000"/>
                    <a:lumOff val="25000"/>
                  </a:schemeClr>
                </a:solidFill>
                <a:latin typeface="Century Schoolbook" panose="02040604050505020304" pitchFamily="18" charset="0"/>
              </a:rPr>
              <a:t>facts</a:t>
            </a:r>
            <a:r>
              <a:rPr lang="en-US" sz="2400" dirty="0">
                <a:solidFill>
                  <a:schemeClr val="tx1">
                    <a:lumMod val="75000"/>
                    <a:lumOff val="25000"/>
                  </a:schemeClr>
                </a:solidFill>
                <a:latin typeface="Century Schoolbook" panose="02040604050505020304" pitchFamily="18" charset="0"/>
              </a:rPr>
              <a:t> of what occurred</a:t>
            </a:r>
          </a:p>
          <a:p>
            <a:pPr lvl="1"/>
            <a:endParaRPr lang="en-US" sz="2400" dirty="0">
              <a:solidFill>
                <a:schemeClr val="tx1">
                  <a:lumMod val="75000"/>
                  <a:lumOff val="25000"/>
                </a:schemeClr>
              </a:solidFill>
              <a:latin typeface="Century Schoolbook" panose="02040604050505020304" pitchFamily="18" charset="0"/>
            </a:endParaRPr>
          </a:p>
          <a:p>
            <a:pPr lvl="1"/>
            <a:r>
              <a:rPr lang="en-US" sz="2400" b="1" dirty="0">
                <a:solidFill>
                  <a:schemeClr val="tx1">
                    <a:lumMod val="75000"/>
                    <a:lumOff val="25000"/>
                  </a:schemeClr>
                </a:solidFill>
                <a:latin typeface="Century Schoolbook" panose="02040604050505020304" pitchFamily="18" charset="0"/>
              </a:rPr>
              <a:t>You</a:t>
            </a:r>
            <a:r>
              <a:rPr lang="en-US" sz="2400" dirty="0">
                <a:solidFill>
                  <a:schemeClr val="tx1">
                    <a:lumMod val="75000"/>
                    <a:lumOff val="25000"/>
                  </a:schemeClr>
                </a:solidFill>
                <a:latin typeface="Century Schoolbook" panose="02040604050505020304" pitchFamily="18" charset="0"/>
              </a:rPr>
              <a:t> make the final determination</a:t>
            </a: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2246008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dirty="0"/>
              <a:t>Practical Case Study</a:t>
            </a:r>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p:txBody>
          <a:bodyPr/>
          <a:lstStyle/>
          <a:p>
            <a:endParaRPr lang="en-US" dirty="0"/>
          </a:p>
          <a:p>
            <a:r>
              <a:rPr lang="en-US" dirty="0"/>
              <a:t>Collector’s Report:</a:t>
            </a:r>
          </a:p>
          <a:p>
            <a:pPr marL="0" indent="0">
              <a:buNone/>
            </a:pPr>
            <a:r>
              <a:rPr lang="en-US" i="1" dirty="0" smtClean="0">
                <a:solidFill>
                  <a:schemeClr val="tx2">
                    <a:lumMod val="50000"/>
                  </a:schemeClr>
                </a:solidFill>
              </a:rPr>
              <a:t>“</a:t>
            </a:r>
            <a:r>
              <a:rPr lang="en-US" i="1" dirty="0">
                <a:solidFill>
                  <a:schemeClr val="tx2">
                    <a:lumMod val="50000"/>
                  </a:schemeClr>
                </a:solidFill>
              </a:rPr>
              <a:t>The employee entered the facility before their </a:t>
            </a:r>
            <a:r>
              <a:rPr lang="en-US" i="1" dirty="0" smtClean="0">
                <a:solidFill>
                  <a:schemeClr val="tx2">
                    <a:lumMod val="50000"/>
                  </a:schemeClr>
                </a:solidFill>
              </a:rPr>
              <a:t>appointment</a:t>
            </a:r>
            <a:r>
              <a:rPr lang="en-US" i="1" dirty="0">
                <a:solidFill>
                  <a:schemeClr val="tx2">
                    <a:lumMod val="50000"/>
                  </a:schemeClr>
                </a:solidFill>
              </a:rPr>
              <a:t>, signed in. I called them back to </a:t>
            </a:r>
            <a:r>
              <a:rPr lang="en-US" i="1" dirty="0" smtClean="0">
                <a:solidFill>
                  <a:schemeClr val="tx2">
                    <a:lumMod val="50000"/>
                  </a:schemeClr>
                </a:solidFill>
              </a:rPr>
              <a:t>begin </a:t>
            </a:r>
            <a:r>
              <a:rPr lang="en-US" i="1" dirty="0">
                <a:solidFill>
                  <a:schemeClr val="tx2">
                    <a:lumMod val="50000"/>
                  </a:schemeClr>
                </a:solidFill>
              </a:rPr>
              <a:t>the collection. When I told him empty </a:t>
            </a:r>
            <a:r>
              <a:rPr lang="en-US" i="1" dirty="0" smtClean="0">
                <a:solidFill>
                  <a:schemeClr val="tx2">
                    <a:lumMod val="50000"/>
                  </a:schemeClr>
                </a:solidFill>
              </a:rPr>
              <a:t>his </a:t>
            </a:r>
            <a:r>
              <a:rPr lang="en-US" i="1" dirty="0">
                <a:solidFill>
                  <a:schemeClr val="tx2">
                    <a:lumMod val="50000"/>
                  </a:schemeClr>
                </a:solidFill>
              </a:rPr>
              <a:t>pockets, he did, but very slowly. I told </a:t>
            </a:r>
            <a:r>
              <a:rPr lang="en-US" i="1" dirty="0" smtClean="0">
                <a:solidFill>
                  <a:schemeClr val="tx2">
                    <a:lumMod val="50000"/>
                  </a:schemeClr>
                </a:solidFill>
              </a:rPr>
              <a:t>him </a:t>
            </a:r>
            <a:r>
              <a:rPr lang="en-US" i="1" dirty="0">
                <a:solidFill>
                  <a:schemeClr val="tx2">
                    <a:lumMod val="50000"/>
                  </a:schemeClr>
                </a:solidFill>
              </a:rPr>
              <a:t>to wash his hands, he [said] ok, but really just rinsed them didn’t scrub. When I handed him the cup, he went in and took almost all of the time I gave him.” </a:t>
            </a:r>
          </a:p>
        </p:txBody>
      </p:sp>
    </p:spTree>
    <p:extLst>
      <p:ext uri="{BB962C8B-B14F-4D97-AF65-F5344CB8AC3E}">
        <p14:creationId xmlns:p14="http://schemas.microsoft.com/office/powerpoint/2010/main" val="502879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smtClean="0"/>
              <a:t>Practical Case Study</a:t>
            </a:r>
            <a:endParaRPr lang="en-US" dirty="0"/>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a:xfrm>
            <a:off x="950058" y="1828801"/>
            <a:ext cx="6300971" cy="4351337"/>
          </a:xfrm>
        </p:spPr>
        <p:txBody>
          <a:bodyPr>
            <a:normAutofit/>
          </a:bodyPr>
          <a:lstStyle/>
          <a:p>
            <a:endParaRPr lang="en-US" dirty="0" smtClean="0"/>
          </a:p>
          <a:p>
            <a:r>
              <a:rPr lang="en-US" dirty="0" smtClean="0"/>
              <a:t>Collector’s Report:</a:t>
            </a:r>
          </a:p>
          <a:p>
            <a:pPr marL="0" indent="0">
              <a:buNone/>
            </a:pPr>
            <a:r>
              <a:rPr lang="en-US" i="1" dirty="0" smtClean="0">
                <a:solidFill>
                  <a:schemeClr val="tx2">
                    <a:lumMod val="50000"/>
                  </a:schemeClr>
                </a:solidFill>
              </a:rPr>
              <a:t>“The employee questioned every single step of the collection. I told her that I had showed the instructions and what would happen. I had to re-explain every single step as we went through it. By the time I told them to choose a cup, it had already taken 15 minutes. Contacted the DER and told her the employee was being obstructive and that I was busy and can’t take the time to go through every little thing over and over and over. Told the DER that I felt the test would never actually happen.”</a:t>
            </a:r>
            <a:endParaRPr lang="en-US" i="1" dirty="0">
              <a:solidFill>
                <a:schemeClr val="tx2">
                  <a:lumMod val="50000"/>
                </a:schemeClr>
              </a:solidFill>
            </a:endParaRPr>
          </a:p>
        </p:txBody>
      </p:sp>
    </p:spTree>
    <p:extLst>
      <p:ext uri="{BB962C8B-B14F-4D97-AF65-F5344CB8AC3E}">
        <p14:creationId xmlns:p14="http://schemas.microsoft.com/office/powerpoint/2010/main" val="15872689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dirty="0"/>
              <a:t>Practical Case Study</a:t>
            </a:r>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p:txBody>
          <a:bodyPr>
            <a:normAutofit/>
          </a:bodyPr>
          <a:lstStyle/>
          <a:p>
            <a:endParaRPr lang="en-US" dirty="0"/>
          </a:p>
          <a:p>
            <a:r>
              <a:rPr lang="en-US" dirty="0"/>
              <a:t>Collector’s Report</a:t>
            </a:r>
            <a:r>
              <a:rPr lang="en-US" dirty="0" smtClean="0"/>
              <a:t>:</a:t>
            </a:r>
          </a:p>
          <a:p>
            <a:pPr marL="0" indent="0">
              <a:buNone/>
            </a:pPr>
            <a:r>
              <a:rPr lang="en-US" i="1" dirty="0">
                <a:solidFill>
                  <a:schemeClr val="tx2">
                    <a:lumMod val="50000"/>
                  </a:schemeClr>
                </a:solidFill>
              </a:rPr>
              <a:t>“The donor provided an insufficient specimen. I explained they would now enter the shy bladder process and they would have up to three hours and 40 ounces of water to provide another specimen. I provided them with a 10 ounce bottle of water and said I will check on them in 20 minutes. The donor stated they aren’t going to drink any water and handed the water back.”</a:t>
            </a:r>
            <a:endParaRPr lang="en-US" dirty="0" smtClean="0"/>
          </a:p>
          <a:p>
            <a:pPr marL="0" indent="0">
              <a:buNone/>
            </a:pPr>
            <a:r>
              <a:rPr lang="en-US" dirty="0"/>
              <a:t>	</a:t>
            </a:r>
            <a:endParaRPr lang="en-US" i="1" dirty="0">
              <a:solidFill>
                <a:schemeClr val="tx2">
                  <a:lumMod val="50000"/>
                </a:schemeClr>
              </a:solidFill>
            </a:endParaRPr>
          </a:p>
        </p:txBody>
      </p:sp>
    </p:spTree>
    <p:extLst>
      <p:ext uri="{BB962C8B-B14F-4D97-AF65-F5344CB8AC3E}">
        <p14:creationId xmlns:p14="http://schemas.microsoft.com/office/powerpoint/2010/main" val="2284408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B7B31-4B0E-4536-B07B-866E90D39546}"/>
              </a:ext>
            </a:extLst>
          </p:cNvPr>
          <p:cNvSpPr>
            <a:spLocks noGrp="1"/>
          </p:cNvSpPr>
          <p:nvPr>
            <p:ph type="title"/>
          </p:nvPr>
        </p:nvSpPr>
        <p:spPr>
          <a:xfrm>
            <a:off x="728290" y="3914303"/>
            <a:ext cx="7269480" cy="1325562"/>
          </a:xfrm>
        </p:spPr>
        <p:txBody>
          <a:bodyPr>
            <a:normAutofit fontScale="90000"/>
          </a:bodyPr>
          <a:lstStyle/>
          <a:p>
            <a:r>
              <a:rPr lang="en-US" dirty="0"/>
              <a:t>Part 40: Alcohol Test Refusals</a:t>
            </a:r>
            <a:br>
              <a:rPr lang="en-US" dirty="0"/>
            </a:br>
            <a:endParaRPr lang="en-US" dirty="0"/>
          </a:p>
        </p:txBody>
      </p:sp>
      <p:sp>
        <p:nvSpPr>
          <p:cNvPr id="4" name="Content Placeholder 2">
            <a:extLst>
              <a:ext uri="{FF2B5EF4-FFF2-40B4-BE49-F238E27FC236}">
                <a16:creationId xmlns:a16="http://schemas.microsoft.com/office/drawing/2014/main" xmlns="" id="{4407C8E8-9430-4252-B7C9-08906579CBB3}"/>
              </a:ext>
            </a:extLst>
          </p:cNvPr>
          <p:cNvSpPr>
            <a:spLocks noGrp="1"/>
          </p:cNvSpPr>
          <p:nvPr>
            <p:ph idx="1"/>
          </p:nvPr>
        </p:nvSpPr>
        <p:spPr>
          <a:xfrm>
            <a:off x="813732" y="4781727"/>
            <a:ext cx="6713660" cy="822119"/>
          </a:xfrm>
        </p:spPr>
        <p:txBody>
          <a:bodyPr>
            <a:normAutofit fontScale="55000" lnSpcReduction="20000"/>
          </a:bodyPr>
          <a:lstStyle/>
          <a:p>
            <a:pPr marL="0" indent="0">
              <a:buNone/>
            </a:pPr>
            <a:endParaRPr lang="en-US" dirty="0">
              <a:solidFill>
                <a:schemeClr val="tx1">
                  <a:lumMod val="75000"/>
                  <a:lumOff val="25000"/>
                </a:schemeClr>
              </a:solidFill>
              <a:latin typeface="Century Schoolbook" panose="02040604050505020304" pitchFamily="18" charset="0"/>
            </a:endParaRPr>
          </a:p>
          <a:p>
            <a:pPr marL="0" indent="0">
              <a:buNone/>
            </a:pPr>
            <a:r>
              <a:rPr lang="en-US" sz="5900" dirty="0">
                <a:solidFill>
                  <a:schemeClr val="tx1">
                    <a:lumMod val="75000"/>
                    <a:lumOff val="25000"/>
                  </a:schemeClr>
                </a:solidFill>
                <a:latin typeface="Century Schoolbook" panose="02040604050505020304" pitchFamily="18" charset="0"/>
              </a:rPr>
              <a:t>Subpart N</a:t>
            </a:r>
          </a:p>
        </p:txBody>
      </p:sp>
    </p:spTree>
    <p:extLst>
      <p:ext uri="{BB962C8B-B14F-4D97-AF65-F5344CB8AC3E}">
        <p14:creationId xmlns:p14="http://schemas.microsoft.com/office/powerpoint/2010/main" val="27731567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r>
              <a:rPr lang="en-US" dirty="0">
                <a:solidFill>
                  <a:schemeClr val="tx1">
                    <a:lumMod val="75000"/>
                    <a:lumOff val="25000"/>
                  </a:schemeClr>
                </a:solidFill>
                <a:latin typeface="Century Schoolbook" panose="02040604050505020304" pitchFamily="18" charset="0"/>
              </a:rPr>
              <a:t>49 CFR Part 40.261(a)</a:t>
            </a:r>
          </a:p>
          <a:p>
            <a:r>
              <a:rPr lang="en-US" dirty="0"/>
              <a:t>(1) Fail to appear for any test (except a pre-employment test) within a reasonable time, as determined by the employer, consistent with applicable DOT agency regulations, after being directed to do so by the employer. This includes the failure of an employee (including an owner-operator) to appear for a test when called by a C/TPA (see §40.241(a)); </a:t>
            </a:r>
          </a:p>
        </p:txBody>
      </p:sp>
      <p:sp>
        <p:nvSpPr>
          <p:cNvPr id="10" name="TextBox 9">
            <a:extLst>
              <a:ext uri="{FF2B5EF4-FFF2-40B4-BE49-F238E27FC236}">
                <a16:creationId xmlns:a16="http://schemas.microsoft.com/office/drawing/2014/main" xmlns="" id="{74B11C5F-7A10-4461-91D8-CF6523208546}"/>
              </a:ext>
            </a:extLst>
          </p:cNvPr>
          <p:cNvSpPr txBox="1"/>
          <p:nvPr/>
        </p:nvSpPr>
        <p:spPr>
          <a:xfrm>
            <a:off x="1182847" y="5291846"/>
            <a:ext cx="998290" cy="369332"/>
          </a:xfrm>
          <a:prstGeom prst="rect">
            <a:avLst/>
          </a:prstGeom>
          <a:noFill/>
        </p:spPr>
        <p:txBody>
          <a:bodyPr wrap="square" rtlCol="0">
            <a:spAutoFit/>
          </a:bodyPr>
          <a:lstStyle/>
          <a:p>
            <a:r>
              <a:rPr lang="en-US" dirty="0"/>
              <a:t>Easier</a:t>
            </a:r>
          </a:p>
        </p:txBody>
      </p:sp>
      <p:sp>
        <p:nvSpPr>
          <p:cNvPr id="11" name="TextBox 10">
            <a:extLst>
              <a:ext uri="{FF2B5EF4-FFF2-40B4-BE49-F238E27FC236}">
                <a16:creationId xmlns:a16="http://schemas.microsoft.com/office/drawing/2014/main" xmlns="" id="{6D7527AD-EE17-4027-A364-3A87A7C30081}"/>
              </a:ext>
            </a:extLst>
          </p:cNvPr>
          <p:cNvSpPr txBox="1"/>
          <p:nvPr/>
        </p:nvSpPr>
        <p:spPr>
          <a:xfrm>
            <a:off x="6420831" y="5292787"/>
            <a:ext cx="1171206" cy="369332"/>
          </a:xfrm>
          <a:prstGeom prst="rect">
            <a:avLst/>
          </a:prstGeom>
          <a:noFill/>
        </p:spPr>
        <p:txBody>
          <a:bodyPr wrap="square" rtlCol="0">
            <a:spAutoFit/>
          </a:bodyPr>
          <a:lstStyle/>
          <a:p>
            <a:r>
              <a:rPr lang="en-US" dirty="0"/>
              <a:t>Involved</a:t>
            </a:r>
          </a:p>
        </p:txBody>
      </p:sp>
      <p:graphicFrame>
        <p:nvGraphicFramePr>
          <p:cNvPr id="8" name="Diagram 7">
            <a:extLst>
              <a:ext uri="{FF2B5EF4-FFF2-40B4-BE49-F238E27FC236}">
                <a16:creationId xmlns:a16="http://schemas.microsoft.com/office/drawing/2014/main" xmlns="" id="{F8A38027-5101-4CC3-9E19-D7CB1D63DAA9}"/>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Merge 8">
            <a:extLst>
              <a:ext uri="{FF2B5EF4-FFF2-40B4-BE49-F238E27FC236}">
                <a16:creationId xmlns:a16="http://schemas.microsoft.com/office/drawing/2014/main" xmlns="" id="{0AE7718A-DF9E-4B57-A38F-879A71FD8E71}"/>
              </a:ext>
            </a:extLst>
          </p:cNvPr>
          <p:cNvSpPr/>
          <p:nvPr/>
        </p:nvSpPr>
        <p:spPr>
          <a:xfrm>
            <a:off x="5469650"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015676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(2) Fail to remain at the testing site until the testing process is complete; Provided, That an employee who leaves the testing site before the testing process commences (see §40.243(a)) for a pre-employment test is not deemed to have refused to test; </a:t>
            </a:r>
          </a:p>
        </p:txBody>
      </p:sp>
      <p:graphicFrame>
        <p:nvGraphicFramePr>
          <p:cNvPr id="8" name="Diagram 7">
            <a:extLst>
              <a:ext uri="{FF2B5EF4-FFF2-40B4-BE49-F238E27FC236}">
                <a16:creationId xmlns:a16="http://schemas.microsoft.com/office/drawing/2014/main" xmlns="" id="{257AF9A0-21B2-4494-A1AA-BEE24ECCD31F}"/>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owchart: Merge 8">
            <a:extLst>
              <a:ext uri="{FF2B5EF4-FFF2-40B4-BE49-F238E27FC236}">
                <a16:creationId xmlns:a16="http://schemas.microsoft.com/office/drawing/2014/main" xmlns="" id="{2FACA373-8F03-4E8C-A6AC-D3BC45F15654}"/>
              </a:ext>
            </a:extLst>
          </p:cNvPr>
          <p:cNvSpPr/>
          <p:nvPr/>
        </p:nvSpPr>
        <p:spPr>
          <a:xfrm>
            <a:off x="3570550"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1197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entury Schoolbook" panose="02040604050505020304" pitchFamily="18" charset="0"/>
              </a:rPr>
              <a:t>Your Role</a:t>
            </a:r>
          </a:p>
        </p:txBody>
      </p:sp>
      <p:sp>
        <p:nvSpPr>
          <p:cNvPr id="3" name="Content Placeholder 2"/>
          <p:cNvSpPr>
            <a:spLocks noGrp="1"/>
          </p:cNvSpPr>
          <p:nvPr>
            <p:ph idx="1"/>
          </p:nvPr>
        </p:nvSpPr>
        <p:spPr>
          <a:xfrm>
            <a:off x="946404" y="1828801"/>
            <a:ext cx="6799102" cy="4351337"/>
          </a:xfrm>
        </p:spPr>
        <p:txBody>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1800" dirty="0">
                <a:solidFill>
                  <a:schemeClr val="tx1">
                    <a:lumMod val="75000"/>
                    <a:lumOff val="25000"/>
                  </a:schemeClr>
                </a:solidFill>
                <a:latin typeface="Century Schoolbook" panose="02040604050505020304" pitchFamily="18" charset="0"/>
              </a:rPr>
              <a:t>Determine that a refusal DID occur</a:t>
            </a:r>
          </a:p>
          <a:p>
            <a:endParaRPr lang="en-US" sz="1800" dirty="0">
              <a:solidFill>
                <a:schemeClr val="tx1">
                  <a:lumMod val="75000"/>
                  <a:lumOff val="25000"/>
                </a:schemeClr>
              </a:solidFill>
              <a:latin typeface="Century Schoolbook" panose="02040604050505020304" pitchFamily="18" charset="0"/>
            </a:endParaRPr>
          </a:p>
          <a:p>
            <a:r>
              <a:rPr lang="en-US" sz="1800" dirty="0">
                <a:solidFill>
                  <a:schemeClr val="tx1">
                    <a:lumMod val="75000"/>
                    <a:lumOff val="25000"/>
                  </a:schemeClr>
                </a:solidFill>
                <a:latin typeface="Century Schoolbook" panose="02040604050505020304" pitchFamily="18" charset="0"/>
              </a:rPr>
              <a:t>Immediately remove the employee from safety-sensitive functions</a:t>
            </a:r>
          </a:p>
          <a:p>
            <a:endParaRPr lang="en-US" sz="1800" dirty="0">
              <a:solidFill>
                <a:schemeClr val="tx1">
                  <a:lumMod val="75000"/>
                  <a:lumOff val="25000"/>
                </a:schemeClr>
              </a:solidFill>
              <a:latin typeface="Century Schoolbook" panose="02040604050505020304" pitchFamily="18" charset="0"/>
            </a:endParaRPr>
          </a:p>
          <a:p>
            <a:r>
              <a:rPr lang="en-US" sz="1800" dirty="0">
                <a:solidFill>
                  <a:schemeClr val="tx1">
                    <a:lumMod val="75000"/>
                    <a:lumOff val="25000"/>
                  </a:schemeClr>
                </a:solidFill>
                <a:latin typeface="Century Schoolbook" panose="02040604050505020304" pitchFamily="18" charset="0"/>
              </a:rPr>
              <a:t>Refer them to the SAP</a:t>
            </a:r>
          </a:p>
        </p:txBody>
      </p:sp>
    </p:spTree>
    <p:extLst>
      <p:ext uri="{BB962C8B-B14F-4D97-AF65-F5344CB8AC3E}">
        <p14:creationId xmlns:p14="http://schemas.microsoft.com/office/powerpoint/2010/main" val="143972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(3) Fail to provide an adequate amount of saliva or breath for any alcohol test required by this part or DOT agency regulations; Provided, That an employee who does not provide an adequate amount of breath or saliva because he or she has left the testing site before the testing process commences (see §40.243(a)) for a pre-employment test is not deemed to have refused to test; </a:t>
            </a: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8DD3E476-4BC7-4E26-8EEF-39DA3BDC9D8B}"/>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D1B7246F-34CF-4F67-A5BC-02BAFCD34784}"/>
              </a:ext>
            </a:extLst>
          </p:cNvPr>
          <p:cNvSpPr/>
          <p:nvPr/>
        </p:nvSpPr>
        <p:spPr>
          <a:xfrm>
            <a:off x="6588237"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0286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(4) Fail to provide a sufficient breath specimen, and the physician has determined, through a required medical evaluation, that there was no adequate medical explanation for the failure (see §40.265(c)); </a:t>
            </a:r>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4986A2FD-6A25-46AA-A7D2-D0368DB28616}"/>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9B06E96E-A036-45E0-8C34-ECF18E6947BA}"/>
              </a:ext>
            </a:extLst>
          </p:cNvPr>
          <p:cNvSpPr/>
          <p:nvPr/>
        </p:nvSpPr>
        <p:spPr>
          <a:xfrm>
            <a:off x="5469650" y="4957942"/>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5450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dirty="0"/>
              <a:t>Practical Case Study</a:t>
            </a:r>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p:txBody>
          <a:bodyPr/>
          <a:lstStyle/>
          <a:p>
            <a:endParaRPr lang="en-US" dirty="0"/>
          </a:p>
          <a:p>
            <a:r>
              <a:rPr lang="en-US" dirty="0"/>
              <a:t>Collector’s Report:</a:t>
            </a:r>
          </a:p>
          <a:p>
            <a:pPr marL="0" indent="0">
              <a:buNone/>
            </a:pPr>
            <a:r>
              <a:rPr lang="en-US" i="1" dirty="0" smtClean="0">
                <a:solidFill>
                  <a:schemeClr val="tx2">
                    <a:lumMod val="50000"/>
                  </a:schemeClr>
                </a:solidFill>
              </a:rPr>
              <a:t>“</a:t>
            </a:r>
            <a:r>
              <a:rPr lang="en-US" i="1" dirty="0">
                <a:solidFill>
                  <a:schemeClr val="tx2">
                    <a:lumMod val="50000"/>
                  </a:schemeClr>
                </a:solidFill>
              </a:rPr>
              <a:t>The employee did not sign the consent or the </a:t>
            </a:r>
            <a:r>
              <a:rPr lang="en-US" i="1" dirty="0" smtClean="0">
                <a:solidFill>
                  <a:schemeClr val="tx2">
                    <a:lumMod val="50000"/>
                  </a:schemeClr>
                </a:solidFill>
              </a:rPr>
              <a:t>intake </a:t>
            </a:r>
            <a:r>
              <a:rPr lang="en-US" i="1" dirty="0">
                <a:solidFill>
                  <a:schemeClr val="tx2">
                    <a:lumMod val="50000"/>
                  </a:schemeClr>
                </a:solidFill>
              </a:rPr>
              <a:t>forms that we require. We told him </a:t>
            </a:r>
            <a:r>
              <a:rPr lang="en-US" i="1" dirty="0" smtClean="0">
                <a:solidFill>
                  <a:schemeClr val="tx2">
                    <a:lumMod val="50000"/>
                  </a:schemeClr>
                </a:solidFill>
              </a:rPr>
              <a:t>that </a:t>
            </a:r>
            <a:r>
              <a:rPr lang="en-US" i="1" dirty="0">
                <a:solidFill>
                  <a:schemeClr val="tx2">
                    <a:lumMod val="50000"/>
                  </a:schemeClr>
                </a:solidFill>
              </a:rPr>
              <a:t>he could not be tested [for alcohol] if he </a:t>
            </a:r>
            <a:r>
              <a:rPr lang="en-US" i="1" dirty="0" smtClean="0">
                <a:solidFill>
                  <a:schemeClr val="tx2">
                    <a:lumMod val="50000"/>
                  </a:schemeClr>
                </a:solidFill>
              </a:rPr>
              <a:t>didn’t</a:t>
            </a:r>
            <a:r>
              <a:rPr lang="en-US" i="1" dirty="0">
                <a:solidFill>
                  <a:schemeClr val="tx2">
                    <a:lumMod val="50000"/>
                  </a:schemeClr>
                </a:solidFill>
              </a:rPr>
              <a:t>. It was a refusal.” </a:t>
            </a:r>
          </a:p>
        </p:txBody>
      </p:sp>
    </p:spTree>
    <p:extLst>
      <p:ext uri="{BB962C8B-B14F-4D97-AF65-F5344CB8AC3E}">
        <p14:creationId xmlns:p14="http://schemas.microsoft.com/office/powerpoint/2010/main" val="2964052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(5) Fail to undergo a medical examination or evaluation, as directed by the employer as part of the insufficient breath procedures outlined at §40.265(c); </a:t>
            </a:r>
          </a:p>
          <a:p>
            <a:pPr marL="0" indent="0">
              <a:buNone/>
            </a:pP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CA75A400-F40A-4690-A861-9E9D554E6D6E}"/>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9AC7621B-7C4D-4F8C-92C6-89E86D4D8843}"/>
              </a:ext>
            </a:extLst>
          </p:cNvPr>
          <p:cNvSpPr/>
          <p:nvPr/>
        </p:nvSpPr>
        <p:spPr>
          <a:xfrm>
            <a:off x="3570550"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28629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(6) Fail to sign the certification at Step 2 of the ATF (see §§40.241(g) and 40.251(d));</a:t>
            </a:r>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6" name="Diagram 5">
            <a:extLst>
              <a:ext uri="{FF2B5EF4-FFF2-40B4-BE49-F238E27FC236}">
                <a16:creationId xmlns:a16="http://schemas.microsoft.com/office/drawing/2014/main" xmlns="" id="{82E137CD-F820-47A9-872B-38C66E01AFA9}"/>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39FB5EEE-748C-4DE3-9412-66B70F57B11B}"/>
              </a:ext>
            </a:extLst>
          </p:cNvPr>
          <p:cNvSpPr/>
          <p:nvPr/>
        </p:nvSpPr>
        <p:spPr>
          <a:xfrm>
            <a:off x="1297955"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157509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N</a:t>
            </a:r>
          </a:p>
        </p:txBody>
      </p:sp>
      <p:sp>
        <p:nvSpPr>
          <p:cNvPr id="3" name="Content Placeholder 2"/>
          <p:cNvSpPr>
            <a:spLocks noGrp="1"/>
          </p:cNvSpPr>
          <p:nvPr>
            <p:ph idx="1"/>
          </p:nvPr>
        </p:nvSpPr>
        <p:spPr>
          <a:xfrm>
            <a:off x="946404" y="1828801"/>
            <a:ext cx="6799102" cy="4351337"/>
          </a:xfrm>
        </p:spPr>
        <p:txBody>
          <a:bodyPr>
            <a:normAutofit/>
          </a:bodyPr>
          <a:lstStyle/>
          <a:p>
            <a:r>
              <a:rPr lang="en-US" dirty="0"/>
              <a:t>(7) Fail to cooperate with any part of the testing process. </a:t>
            </a:r>
          </a:p>
          <a:p>
            <a:pPr marL="0" indent="0">
              <a:buNone/>
            </a:pPr>
            <a:r>
              <a:rPr lang="en-US" sz="1800" dirty="0">
                <a:solidFill>
                  <a:schemeClr val="tx1">
                    <a:lumMod val="75000"/>
                    <a:lumOff val="25000"/>
                  </a:schemeClr>
                </a:solidFill>
                <a:latin typeface="Century Schoolbook" panose="02040604050505020304" pitchFamily="18" charset="0"/>
              </a:rPr>
              <a:t> </a:t>
            </a:r>
            <a:r>
              <a:rPr lang="en-US" sz="1800" b="1" i="1" dirty="0">
                <a:solidFill>
                  <a:schemeClr val="tx1">
                    <a:lumMod val="75000"/>
                    <a:lumOff val="25000"/>
                  </a:schemeClr>
                </a:solidFill>
                <a:latin typeface="Century Schoolbook" panose="02040604050505020304" pitchFamily="18" charset="0"/>
              </a:rPr>
              <a:t>EXEMPTION</a:t>
            </a:r>
            <a:r>
              <a:rPr lang="en-US" sz="1800" dirty="0">
                <a:solidFill>
                  <a:schemeClr val="tx1">
                    <a:lumMod val="75000"/>
                    <a:lumOff val="25000"/>
                  </a:schemeClr>
                </a:solidFill>
                <a:latin typeface="Century Schoolbook" panose="02040604050505020304" pitchFamily="18" charset="0"/>
              </a:rPr>
              <a:t>: Donor refusing to complete Step 4 following a confirmation result of &gt;.02</a:t>
            </a:r>
          </a:p>
          <a:p>
            <a:pPr marL="0" indent="0">
              <a:buNone/>
            </a:pPr>
            <a:endParaRPr lang="en-US" sz="1800" dirty="0">
              <a:solidFill>
                <a:schemeClr val="tx1">
                  <a:lumMod val="75000"/>
                  <a:lumOff val="25000"/>
                </a:schemeClr>
              </a:solidFill>
              <a:latin typeface="Century Schoolbook" panose="02040604050505020304" pitchFamily="18" charset="0"/>
            </a:endParaRPr>
          </a:p>
          <a:p>
            <a:pPr marL="0" indent="0">
              <a:buNone/>
            </a:pPr>
            <a:r>
              <a:rPr lang="en-US" sz="1400" dirty="0">
                <a:solidFill>
                  <a:schemeClr val="tx1">
                    <a:lumMod val="75000"/>
                    <a:lumOff val="25000"/>
                  </a:schemeClr>
                </a:solidFill>
                <a:latin typeface="Century Schoolbook" panose="02040604050505020304" pitchFamily="18" charset="0"/>
              </a:rPr>
              <a:t>***This refusal is a “catch-all”, and has the widest application.</a:t>
            </a:r>
          </a:p>
          <a:p>
            <a:endParaRPr lang="en-US" sz="1800" dirty="0">
              <a:solidFill>
                <a:schemeClr val="tx1">
                  <a:lumMod val="75000"/>
                  <a:lumOff val="25000"/>
                </a:schemeClr>
              </a:solidFill>
              <a:latin typeface="Century Schoolbook" panose="02040604050505020304" pitchFamily="18" charset="0"/>
            </a:endParaRPr>
          </a:p>
        </p:txBody>
      </p:sp>
      <p:graphicFrame>
        <p:nvGraphicFramePr>
          <p:cNvPr id="7" name="Diagram 6">
            <a:extLst>
              <a:ext uri="{FF2B5EF4-FFF2-40B4-BE49-F238E27FC236}">
                <a16:creationId xmlns:a16="http://schemas.microsoft.com/office/drawing/2014/main" xmlns="" id="{2D4E263F-7E89-434B-BE7C-1358B20D0F47}"/>
              </a:ext>
            </a:extLst>
          </p:cNvPr>
          <p:cNvGraphicFramePr/>
          <p:nvPr>
            <p:extLst>
              <p:ext uri="{D42A27DB-BD31-4B8C-83A1-F6EECF244321}">
                <p14:modId xmlns:p14="http://schemas.microsoft.com/office/powerpoint/2010/main" val="3674199200"/>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owchart: Merge 7">
            <a:extLst>
              <a:ext uri="{FF2B5EF4-FFF2-40B4-BE49-F238E27FC236}">
                <a16:creationId xmlns:a16="http://schemas.microsoft.com/office/drawing/2014/main" xmlns="" id="{D6A25A7E-EACC-4E4A-B7EE-403931DC49FA}"/>
              </a:ext>
            </a:extLst>
          </p:cNvPr>
          <p:cNvSpPr/>
          <p:nvPr/>
        </p:nvSpPr>
        <p:spPr>
          <a:xfrm>
            <a:off x="1297955"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lowchart: Merge 8">
            <a:extLst>
              <a:ext uri="{FF2B5EF4-FFF2-40B4-BE49-F238E27FC236}">
                <a16:creationId xmlns:a16="http://schemas.microsoft.com/office/drawing/2014/main" xmlns="" id="{36FD9EB2-3206-4A99-8538-471EBDA09EFE}"/>
              </a:ext>
            </a:extLst>
          </p:cNvPr>
          <p:cNvSpPr/>
          <p:nvPr/>
        </p:nvSpPr>
        <p:spPr>
          <a:xfrm>
            <a:off x="6623747"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234582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dirty="0"/>
              <a:t>Practical Case Study</a:t>
            </a:r>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p:txBody>
          <a:bodyPr/>
          <a:lstStyle/>
          <a:p>
            <a:endParaRPr lang="en-US" dirty="0"/>
          </a:p>
          <a:p>
            <a:r>
              <a:rPr lang="en-US" dirty="0"/>
              <a:t>Supervisor’s Report:</a:t>
            </a:r>
          </a:p>
          <a:p>
            <a:pPr marL="0" indent="0">
              <a:buNone/>
            </a:pPr>
            <a:r>
              <a:rPr lang="en-US" dirty="0"/>
              <a:t>	</a:t>
            </a:r>
          </a:p>
          <a:p>
            <a:pPr marL="0" indent="0">
              <a:buNone/>
            </a:pPr>
            <a:r>
              <a:rPr lang="en-US" i="1" dirty="0" smtClean="0">
                <a:solidFill>
                  <a:schemeClr val="tx2">
                    <a:lumMod val="50000"/>
                  </a:schemeClr>
                </a:solidFill>
              </a:rPr>
              <a:t>“</a:t>
            </a:r>
            <a:r>
              <a:rPr lang="en-US" i="1" dirty="0">
                <a:solidFill>
                  <a:schemeClr val="tx2">
                    <a:lumMod val="50000"/>
                  </a:schemeClr>
                </a:solidFill>
              </a:rPr>
              <a:t>On the way to the collection site [employee] </a:t>
            </a:r>
            <a:r>
              <a:rPr lang="en-US" i="1" dirty="0" smtClean="0">
                <a:solidFill>
                  <a:schemeClr val="tx2">
                    <a:lumMod val="50000"/>
                  </a:schemeClr>
                </a:solidFill>
              </a:rPr>
              <a:t>told </a:t>
            </a:r>
            <a:r>
              <a:rPr lang="en-US" i="1" dirty="0">
                <a:solidFill>
                  <a:schemeClr val="tx2">
                    <a:lumMod val="50000"/>
                  </a:schemeClr>
                </a:solidFill>
              </a:rPr>
              <a:t>me that he was going to probably test </a:t>
            </a:r>
            <a:r>
              <a:rPr lang="en-US" i="1" dirty="0" smtClean="0">
                <a:solidFill>
                  <a:schemeClr val="tx2">
                    <a:lumMod val="50000"/>
                  </a:schemeClr>
                </a:solidFill>
              </a:rPr>
              <a:t>positive</a:t>
            </a:r>
            <a:r>
              <a:rPr lang="en-US" i="1" dirty="0">
                <a:solidFill>
                  <a:schemeClr val="tx2">
                    <a:lumMod val="50000"/>
                  </a:schemeClr>
                </a:solidFill>
              </a:rPr>
              <a:t>. I said “for drugs” and he said yes.”</a:t>
            </a:r>
          </a:p>
          <a:p>
            <a:pPr marL="0" indent="0">
              <a:buNone/>
            </a:pPr>
            <a:r>
              <a:rPr lang="en-US" i="1" dirty="0">
                <a:solidFill>
                  <a:schemeClr val="tx2">
                    <a:lumMod val="50000"/>
                  </a:schemeClr>
                </a:solidFill>
              </a:rPr>
              <a:t>	</a:t>
            </a:r>
          </a:p>
        </p:txBody>
      </p:sp>
    </p:spTree>
    <p:extLst>
      <p:ext uri="{BB962C8B-B14F-4D97-AF65-F5344CB8AC3E}">
        <p14:creationId xmlns:p14="http://schemas.microsoft.com/office/powerpoint/2010/main" val="321643927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995B4E-5043-4233-B84D-90FAED6F46DD}"/>
              </a:ext>
            </a:extLst>
          </p:cNvPr>
          <p:cNvSpPr>
            <a:spLocks noGrp="1"/>
          </p:cNvSpPr>
          <p:nvPr>
            <p:ph type="title"/>
          </p:nvPr>
        </p:nvSpPr>
        <p:spPr>
          <a:xfrm>
            <a:off x="946404" y="365760"/>
            <a:ext cx="7269480" cy="800020"/>
          </a:xfrm>
        </p:spPr>
        <p:txBody>
          <a:bodyPr/>
          <a:lstStyle/>
          <a:p>
            <a:r>
              <a:rPr lang="en-US" dirty="0"/>
              <a:t>The Reporting Process</a:t>
            </a:r>
          </a:p>
        </p:txBody>
      </p:sp>
      <p:pic>
        <p:nvPicPr>
          <p:cNvPr id="6" name="Graphic 5" descr="User">
            <a:extLst>
              <a:ext uri="{FF2B5EF4-FFF2-40B4-BE49-F238E27FC236}">
                <a16:creationId xmlns:a16="http://schemas.microsoft.com/office/drawing/2014/main" xmlns="" id="{F361995B-9A8A-4C05-9B19-545C595CD4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466850" y="1743075"/>
            <a:ext cx="914400" cy="914400"/>
          </a:xfrm>
          <a:prstGeom prst="rect">
            <a:avLst/>
          </a:prstGeom>
        </p:spPr>
      </p:pic>
      <p:pic>
        <p:nvPicPr>
          <p:cNvPr id="7" name="Graphic 6" descr="User">
            <a:extLst>
              <a:ext uri="{FF2B5EF4-FFF2-40B4-BE49-F238E27FC236}">
                <a16:creationId xmlns:a16="http://schemas.microsoft.com/office/drawing/2014/main" xmlns="" id="{9E85AC91-A48B-4709-B7D7-CFDE694FBCF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730135" y="1738369"/>
            <a:ext cx="914400" cy="914400"/>
          </a:xfrm>
          <a:prstGeom prst="rect">
            <a:avLst/>
          </a:prstGeom>
        </p:spPr>
      </p:pic>
      <p:pic>
        <p:nvPicPr>
          <p:cNvPr id="10" name="Graphic 9" descr="User">
            <a:extLst>
              <a:ext uri="{FF2B5EF4-FFF2-40B4-BE49-F238E27FC236}">
                <a16:creationId xmlns:a16="http://schemas.microsoft.com/office/drawing/2014/main" xmlns="" id="{6B880917-EF3D-49C8-93B5-A1840263E04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1466850" y="3798332"/>
            <a:ext cx="914400" cy="914400"/>
          </a:xfrm>
          <a:prstGeom prst="rect">
            <a:avLst/>
          </a:prstGeom>
        </p:spPr>
      </p:pic>
      <p:sp>
        <p:nvSpPr>
          <p:cNvPr id="11" name="TextBox 10">
            <a:extLst>
              <a:ext uri="{FF2B5EF4-FFF2-40B4-BE49-F238E27FC236}">
                <a16:creationId xmlns:a16="http://schemas.microsoft.com/office/drawing/2014/main" xmlns="" id="{E89B511F-9EC3-44E5-BD37-50948E434339}"/>
              </a:ext>
            </a:extLst>
          </p:cNvPr>
          <p:cNvSpPr txBox="1"/>
          <p:nvPr/>
        </p:nvSpPr>
        <p:spPr>
          <a:xfrm>
            <a:off x="5616423" y="2700814"/>
            <a:ext cx="1181100" cy="369332"/>
          </a:xfrm>
          <a:prstGeom prst="rect">
            <a:avLst/>
          </a:prstGeom>
          <a:noFill/>
        </p:spPr>
        <p:txBody>
          <a:bodyPr wrap="square" rtlCol="0">
            <a:spAutoFit/>
          </a:bodyPr>
          <a:lstStyle/>
          <a:p>
            <a:r>
              <a:rPr lang="en-US" dirty="0"/>
              <a:t>Collector</a:t>
            </a:r>
          </a:p>
        </p:txBody>
      </p:sp>
      <p:sp>
        <p:nvSpPr>
          <p:cNvPr id="12" name="TextBox 11">
            <a:extLst>
              <a:ext uri="{FF2B5EF4-FFF2-40B4-BE49-F238E27FC236}">
                <a16:creationId xmlns:a16="http://schemas.microsoft.com/office/drawing/2014/main" xmlns="" id="{4AEE0775-0768-47F0-8FDE-FA28A0923DFE}"/>
              </a:ext>
            </a:extLst>
          </p:cNvPr>
          <p:cNvSpPr txBox="1"/>
          <p:nvPr/>
        </p:nvSpPr>
        <p:spPr>
          <a:xfrm>
            <a:off x="1543050" y="4849427"/>
            <a:ext cx="762000" cy="369332"/>
          </a:xfrm>
          <a:prstGeom prst="rect">
            <a:avLst/>
          </a:prstGeom>
          <a:noFill/>
        </p:spPr>
        <p:txBody>
          <a:bodyPr wrap="square" rtlCol="0">
            <a:spAutoFit/>
          </a:bodyPr>
          <a:lstStyle/>
          <a:p>
            <a:r>
              <a:rPr lang="en-US" dirty="0"/>
              <a:t>MRO</a:t>
            </a:r>
          </a:p>
        </p:txBody>
      </p:sp>
      <p:sp>
        <p:nvSpPr>
          <p:cNvPr id="15" name="TextBox 14">
            <a:extLst>
              <a:ext uri="{FF2B5EF4-FFF2-40B4-BE49-F238E27FC236}">
                <a16:creationId xmlns:a16="http://schemas.microsoft.com/office/drawing/2014/main" xmlns="" id="{21B52E7F-5426-42E7-9C95-AC021546949E}"/>
              </a:ext>
            </a:extLst>
          </p:cNvPr>
          <p:cNvSpPr txBox="1"/>
          <p:nvPr/>
        </p:nvSpPr>
        <p:spPr>
          <a:xfrm>
            <a:off x="1466850" y="2700814"/>
            <a:ext cx="914400" cy="369332"/>
          </a:xfrm>
          <a:prstGeom prst="rect">
            <a:avLst/>
          </a:prstGeom>
          <a:noFill/>
        </p:spPr>
        <p:txBody>
          <a:bodyPr wrap="square" rtlCol="0">
            <a:spAutoFit/>
          </a:bodyPr>
          <a:lstStyle/>
          <a:p>
            <a:r>
              <a:rPr lang="en-US" dirty="0"/>
              <a:t>DAPM</a:t>
            </a:r>
          </a:p>
        </p:txBody>
      </p:sp>
      <p:pic>
        <p:nvPicPr>
          <p:cNvPr id="21" name="Graphic 20" descr="User">
            <a:extLst>
              <a:ext uri="{FF2B5EF4-FFF2-40B4-BE49-F238E27FC236}">
                <a16:creationId xmlns:a16="http://schemas.microsoft.com/office/drawing/2014/main" xmlns="" id="{C5898324-9F2C-4411-9F9A-D8FDD2788B9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749773" y="3787855"/>
            <a:ext cx="914400" cy="914400"/>
          </a:xfrm>
          <a:prstGeom prst="rect">
            <a:avLst/>
          </a:prstGeom>
        </p:spPr>
      </p:pic>
      <p:sp>
        <p:nvSpPr>
          <p:cNvPr id="22" name="TextBox 21">
            <a:extLst>
              <a:ext uri="{FF2B5EF4-FFF2-40B4-BE49-F238E27FC236}">
                <a16:creationId xmlns:a16="http://schemas.microsoft.com/office/drawing/2014/main" xmlns="" id="{47370BAB-0F65-4168-AE06-44A7071CC929}"/>
              </a:ext>
            </a:extLst>
          </p:cNvPr>
          <p:cNvSpPr txBox="1"/>
          <p:nvPr/>
        </p:nvSpPr>
        <p:spPr>
          <a:xfrm>
            <a:off x="5749773" y="4849427"/>
            <a:ext cx="914400" cy="369332"/>
          </a:xfrm>
          <a:prstGeom prst="rect">
            <a:avLst/>
          </a:prstGeom>
          <a:noFill/>
        </p:spPr>
        <p:txBody>
          <a:bodyPr wrap="square" rtlCol="0">
            <a:spAutoFit/>
          </a:bodyPr>
          <a:lstStyle/>
          <a:p>
            <a:r>
              <a:rPr lang="en-US" dirty="0"/>
              <a:t>DAPM</a:t>
            </a:r>
          </a:p>
        </p:txBody>
      </p:sp>
      <p:sp>
        <p:nvSpPr>
          <p:cNvPr id="16" name="Arrow: Left 15">
            <a:extLst>
              <a:ext uri="{FF2B5EF4-FFF2-40B4-BE49-F238E27FC236}">
                <a16:creationId xmlns:a16="http://schemas.microsoft.com/office/drawing/2014/main" xmlns="" id="{FC49805B-7B77-40A7-A7A3-7DCB81FD99A7}"/>
              </a:ext>
            </a:extLst>
          </p:cNvPr>
          <p:cNvSpPr/>
          <p:nvPr/>
        </p:nvSpPr>
        <p:spPr>
          <a:xfrm>
            <a:off x="2689934" y="2237192"/>
            <a:ext cx="2840854" cy="1331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row: Left 25">
            <a:extLst>
              <a:ext uri="{FF2B5EF4-FFF2-40B4-BE49-F238E27FC236}">
                <a16:creationId xmlns:a16="http://schemas.microsoft.com/office/drawing/2014/main" xmlns="" id="{4009A15C-BABB-4202-97E9-57169BEE5800}"/>
              </a:ext>
            </a:extLst>
          </p:cNvPr>
          <p:cNvSpPr/>
          <p:nvPr/>
        </p:nvSpPr>
        <p:spPr>
          <a:xfrm rot="10800000">
            <a:off x="2689934" y="4255186"/>
            <a:ext cx="2840854" cy="1331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13151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D8288-4500-451D-92A6-8414CB70AE16}"/>
              </a:ext>
            </a:extLst>
          </p:cNvPr>
          <p:cNvSpPr>
            <a:spLocks noGrp="1"/>
          </p:cNvSpPr>
          <p:nvPr>
            <p:ph type="title"/>
          </p:nvPr>
        </p:nvSpPr>
        <p:spPr/>
        <p:txBody>
          <a:bodyPr/>
          <a:lstStyle/>
          <a:p>
            <a:r>
              <a:rPr lang="en-US" dirty="0"/>
              <a:t>Practical Case Study</a:t>
            </a:r>
          </a:p>
        </p:txBody>
      </p:sp>
      <p:sp>
        <p:nvSpPr>
          <p:cNvPr id="3" name="Content Placeholder 2">
            <a:extLst>
              <a:ext uri="{FF2B5EF4-FFF2-40B4-BE49-F238E27FC236}">
                <a16:creationId xmlns:a16="http://schemas.microsoft.com/office/drawing/2014/main" xmlns="" id="{82AF2C07-7295-47D6-8FF4-193482136E26}"/>
              </a:ext>
            </a:extLst>
          </p:cNvPr>
          <p:cNvSpPr>
            <a:spLocks noGrp="1"/>
          </p:cNvSpPr>
          <p:nvPr>
            <p:ph idx="1"/>
          </p:nvPr>
        </p:nvSpPr>
        <p:spPr/>
        <p:txBody>
          <a:bodyPr/>
          <a:lstStyle/>
          <a:p>
            <a:endParaRPr lang="en-US" dirty="0"/>
          </a:p>
          <a:p>
            <a:r>
              <a:rPr lang="en-US" dirty="0"/>
              <a:t>Supervisor’s Report:</a:t>
            </a:r>
          </a:p>
          <a:p>
            <a:pPr marL="0" indent="0">
              <a:buNone/>
            </a:pPr>
            <a:r>
              <a:rPr lang="en-US" i="1" dirty="0" smtClean="0">
                <a:solidFill>
                  <a:schemeClr val="tx2">
                    <a:lumMod val="50000"/>
                  </a:schemeClr>
                </a:solidFill>
              </a:rPr>
              <a:t>“</a:t>
            </a:r>
            <a:r>
              <a:rPr lang="en-US" i="1" dirty="0">
                <a:solidFill>
                  <a:schemeClr val="tx2">
                    <a:lumMod val="50000"/>
                  </a:schemeClr>
                </a:solidFill>
              </a:rPr>
              <a:t>When I took [employee] aside and notified them of their requirement for random [testing], she said she has to pick up her kids at 6pm and can’t do the test. This was 4:50pm.”</a:t>
            </a:r>
          </a:p>
        </p:txBody>
      </p:sp>
    </p:spTree>
    <p:extLst>
      <p:ext uri="{BB962C8B-B14F-4D97-AF65-F5344CB8AC3E}">
        <p14:creationId xmlns:p14="http://schemas.microsoft.com/office/powerpoint/2010/main" val="38063767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B7B31-4B0E-4536-B07B-866E90D39546}"/>
              </a:ext>
            </a:extLst>
          </p:cNvPr>
          <p:cNvSpPr>
            <a:spLocks noGrp="1"/>
          </p:cNvSpPr>
          <p:nvPr>
            <p:ph type="title"/>
          </p:nvPr>
        </p:nvSpPr>
        <p:spPr>
          <a:xfrm>
            <a:off x="728290" y="3914303"/>
            <a:ext cx="7269480" cy="1325562"/>
          </a:xfrm>
        </p:spPr>
        <p:txBody>
          <a:bodyPr/>
          <a:lstStyle/>
          <a:p>
            <a:r>
              <a:rPr lang="en-US" dirty="0"/>
              <a:t>Part 40: Drug Test Refusals</a:t>
            </a:r>
            <a:br>
              <a:rPr lang="en-US" dirty="0"/>
            </a:br>
            <a:endParaRPr lang="en-US" dirty="0"/>
          </a:p>
        </p:txBody>
      </p:sp>
      <p:sp>
        <p:nvSpPr>
          <p:cNvPr id="4" name="Content Placeholder 2">
            <a:extLst>
              <a:ext uri="{FF2B5EF4-FFF2-40B4-BE49-F238E27FC236}">
                <a16:creationId xmlns:a16="http://schemas.microsoft.com/office/drawing/2014/main" xmlns="" id="{4407C8E8-9430-4252-B7C9-08906579CBB3}"/>
              </a:ext>
            </a:extLst>
          </p:cNvPr>
          <p:cNvSpPr>
            <a:spLocks noGrp="1"/>
          </p:cNvSpPr>
          <p:nvPr>
            <p:ph idx="1"/>
          </p:nvPr>
        </p:nvSpPr>
        <p:spPr>
          <a:xfrm>
            <a:off x="813732" y="4781727"/>
            <a:ext cx="6713660" cy="822119"/>
          </a:xfrm>
        </p:spPr>
        <p:txBody>
          <a:bodyPr>
            <a:normAutofit fontScale="55000" lnSpcReduction="20000"/>
          </a:bodyPr>
          <a:lstStyle/>
          <a:p>
            <a:pPr marL="0" indent="0">
              <a:buNone/>
            </a:pPr>
            <a:endParaRPr lang="en-US" dirty="0">
              <a:solidFill>
                <a:schemeClr val="tx1">
                  <a:lumMod val="75000"/>
                  <a:lumOff val="25000"/>
                </a:schemeClr>
              </a:solidFill>
              <a:latin typeface="Century Schoolbook" panose="02040604050505020304" pitchFamily="18" charset="0"/>
            </a:endParaRPr>
          </a:p>
          <a:p>
            <a:pPr marL="0" indent="0">
              <a:buNone/>
            </a:pPr>
            <a:r>
              <a:rPr lang="en-US" sz="5900" dirty="0">
                <a:solidFill>
                  <a:schemeClr val="tx1">
                    <a:lumMod val="75000"/>
                    <a:lumOff val="25000"/>
                  </a:schemeClr>
                </a:solidFill>
                <a:latin typeface="Century Schoolbook" panose="02040604050505020304" pitchFamily="18" charset="0"/>
              </a:rPr>
              <a:t>Other Sources</a:t>
            </a:r>
          </a:p>
        </p:txBody>
      </p:sp>
    </p:spTree>
    <p:extLst>
      <p:ext uri="{BB962C8B-B14F-4D97-AF65-F5344CB8AC3E}">
        <p14:creationId xmlns:p14="http://schemas.microsoft.com/office/powerpoint/2010/main" val="297364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Who can determine if a refusals has occurred?</a:t>
            </a:r>
          </a:p>
        </p:txBody>
      </p:sp>
      <p:sp>
        <p:nvSpPr>
          <p:cNvPr id="3" name="Content Placeholder 2"/>
          <p:cNvSpPr>
            <a:spLocks noGrp="1"/>
          </p:cNvSpPr>
          <p:nvPr>
            <p:ph idx="1"/>
          </p:nvPr>
        </p:nvSpPr>
        <p:spPr>
          <a:xfrm>
            <a:off x="946404" y="1828801"/>
            <a:ext cx="6799102" cy="4351337"/>
          </a:xfrm>
        </p:spPr>
        <p:txBody>
          <a:bodyPr>
            <a:normAutofit fontScale="77500" lnSpcReduction="20000"/>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The MRO?	</a:t>
            </a:r>
          </a:p>
          <a:p>
            <a:endParaRPr lang="en-US" sz="1800" b="1"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The DER?</a:t>
            </a:r>
          </a:p>
          <a:p>
            <a:endParaRPr lang="en-US" sz="1800" b="1"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Evaluating Physician?</a:t>
            </a:r>
          </a:p>
          <a:p>
            <a:endParaRPr lang="en-US" sz="1800" b="1"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A Supervisor?</a:t>
            </a:r>
          </a:p>
          <a:p>
            <a:endParaRPr lang="en-US" sz="1800" b="1"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A Collector?</a:t>
            </a:r>
          </a:p>
          <a:p>
            <a:endParaRPr lang="en-US" sz="1800" b="1" dirty="0">
              <a:solidFill>
                <a:schemeClr val="tx1">
                  <a:lumMod val="75000"/>
                  <a:lumOff val="25000"/>
                </a:schemeClr>
              </a:solidFill>
              <a:latin typeface="Century Schoolbook" panose="02040604050505020304" pitchFamily="18" charset="0"/>
            </a:endParaRPr>
          </a:p>
          <a:p>
            <a:r>
              <a:rPr lang="en-US" sz="1800" b="1" dirty="0">
                <a:solidFill>
                  <a:schemeClr val="tx1">
                    <a:lumMod val="75000"/>
                    <a:lumOff val="25000"/>
                  </a:schemeClr>
                </a:solidFill>
                <a:latin typeface="Century Schoolbook" panose="02040604050505020304" pitchFamily="18" charset="0"/>
              </a:rPr>
              <a:t>A TPA?</a:t>
            </a:r>
          </a:p>
        </p:txBody>
      </p:sp>
      <p:pic>
        <p:nvPicPr>
          <p:cNvPr id="5" name="Graphic 4" descr="Checkmark">
            <a:extLst>
              <a:ext uri="{FF2B5EF4-FFF2-40B4-BE49-F238E27FC236}">
                <a16:creationId xmlns:a16="http://schemas.microsoft.com/office/drawing/2014/main" xmlns="" id="{93940B84-C4E4-4E46-AAE8-BCA92018C4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376083" y="1954241"/>
            <a:ext cx="626410" cy="626410"/>
          </a:xfrm>
          <a:prstGeom prst="rect">
            <a:avLst/>
          </a:prstGeom>
        </p:spPr>
      </p:pic>
      <p:pic>
        <p:nvPicPr>
          <p:cNvPr id="6" name="Graphic 5" descr="Checkmark">
            <a:extLst>
              <a:ext uri="{FF2B5EF4-FFF2-40B4-BE49-F238E27FC236}">
                <a16:creationId xmlns:a16="http://schemas.microsoft.com/office/drawing/2014/main" xmlns="" id="{775BFC8B-C674-4626-A420-A4D8C1C789A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376083" y="2670642"/>
            <a:ext cx="626410" cy="626410"/>
          </a:xfrm>
          <a:prstGeom prst="rect">
            <a:avLst/>
          </a:prstGeom>
        </p:spPr>
      </p:pic>
      <p:pic>
        <p:nvPicPr>
          <p:cNvPr id="8" name="Graphic 7" descr="Close">
            <a:extLst>
              <a:ext uri="{FF2B5EF4-FFF2-40B4-BE49-F238E27FC236}">
                <a16:creationId xmlns:a16="http://schemas.microsoft.com/office/drawing/2014/main" xmlns="" id="{0ED23977-2649-4333-8FAD-88A8D46C37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376083" y="4187358"/>
            <a:ext cx="626410" cy="626410"/>
          </a:xfrm>
          <a:prstGeom prst="rect">
            <a:avLst/>
          </a:prstGeom>
        </p:spPr>
      </p:pic>
      <p:pic>
        <p:nvPicPr>
          <p:cNvPr id="9" name="Graphic 8" descr="Close">
            <a:extLst>
              <a:ext uri="{FF2B5EF4-FFF2-40B4-BE49-F238E27FC236}">
                <a16:creationId xmlns:a16="http://schemas.microsoft.com/office/drawing/2014/main" xmlns="" id="{D11F11EF-1743-4FEE-ACFA-DCE3CD3214B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376083" y="4853764"/>
            <a:ext cx="626410" cy="626410"/>
          </a:xfrm>
          <a:prstGeom prst="rect">
            <a:avLst/>
          </a:prstGeom>
        </p:spPr>
      </p:pic>
      <p:pic>
        <p:nvPicPr>
          <p:cNvPr id="10" name="Graphic 9" descr="Close">
            <a:extLst>
              <a:ext uri="{FF2B5EF4-FFF2-40B4-BE49-F238E27FC236}">
                <a16:creationId xmlns:a16="http://schemas.microsoft.com/office/drawing/2014/main" xmlns="" id="{A33471D7-A04E-48E2-B38A-85C33B2A9A6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376083" y="5590505"/>
            <a:ext cx="626410" cy="626410"/>
          </a:xfrm>
          <a:prstGeom prst="rect">
            <a:avLst/>
          </a:prstGeom>
        </p:spPr>
      </p:pic>
      <p:pic>
        <p:nvPicPr>
          <p:cNvPr id="11" name="Graphic 10" descr="Checkmark">
            <a:extLst>
              <a:ext uri="{FF2B5EF4-FFF2-40B4-BE49-F238E27FC236}">
                <a16:creationId xmlns:a16="http://schemas.microsoft.com/office/drawing/2014/main" xmlns="" id="{341CBC31-BE9D-425B-8D32-71CBFD685F1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376083" y="3423469"/>
            <a:ext cx="626410" cy="626410"/>
          </a:xfrm>
          <a:prstGeom prst="rect">
            <a:avLst/>
          </a:prstGeom>
        </p:spPr>
      </p:pic>
    </p:spTree>
    <p:extLst>
      <p:ext uri="{BB962C8B-B14F-4D97-AF65-F5344CB8AC3E}">
        <p14:creationId xmlns:p14="http://schemas.microsoft.com/office/powerpoint/2010/main" val="268195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Part 40.61</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(4) If, as an employee, you normally void through self-catheterization, and decline to do so, this constitutes a refusal to test.</a:t>
            </a:r>
          </a:p>
        </p:txBody>
      </p:sp>
      <p:graphicFrame>
        <p:nvGraphicFramePr>
          <p:cNvPr id="6" name="Diagram 5">
            <a:extLst>
              <a:ext uri="{FF2B5EF4-FFF2-40B4-BE49-F238E27FC236}">
                <a16:creationId xmlns:a16="http://schemas.microsoft.com/office/drawing/2014/main" xmlns="" id="{3ED69CA4-65C4-4A10-A18A-EB15387D00B0}"/>
              </a:ext>
            </a:extLst>
          </p:cNvPr>
          <p:cNvGraphicFramePr/>
          <p:nvPr>
            <p:extLst>
              <p:ext uri="{D42A27DB-BD31-4B8C-83A1-F6EECF244321}">
                <p14:modId xmlns:p14="http://schemas.microsoft.com/office/powerpoint/2010/main" val="345561732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6E263B73-83DF-4889-9439-29B0B9B84E20}"/>
              </a:ext>
            </a:extLst>
          </p:cNvPr>
          <p:cNvSpPr/>
          <p:nvPr/>
        </p:nvSpPr>
        <p:spPr>
          <a:xfrm>
            <a:off x="1297955" y="4939521"/>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326647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lstStyle/>
          <a:p>
            <a:r>
              <a:rPr lang="en-US" dirty="0">
                <a:solidFill>
                  <a:schemeClr val="tx1">
                    <a:lumMod val="75000"/>
                    <a:lumOff val="25000"/>
                  </a:schemeClr>
                </a:solidFill>
                <a:latin typeface="Century Schoolbook" panose="02040604050505020304" pitchFamily="18" charset="0"/>
              </a:rPr>
              <a:t>Refusals Listed – Part 40.159</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(c) If the employee admits to having adulterated or substituted the specimen, [the MRO] must, on the same day, write and sign your own statement of what the employee told you. You must then report a refusal to test in accordance with §40.163.</a:t>
            </a:r>
          </a:p>
        </p:txBody>
      </p:sp>
      <p:graphicFrame>
        <p:nvGraphicFramePr>
          <p:cNvPr id="6" name="Diagram 5">
            <a:extLst>
              <a:ext uri="{FF2B5EF4-FFF2-40B4-BE49-F238E27FC236}">
                <a16:creationId xmlns:a16="http://schemas.microsoft.com/office/drawing/2014/main" xmlns="" id="{7D546886-25FF-4861-B37D-16F1251A0831}"/>
              </a:ext>
            </a:extLst>
          </p:cNvPr>
          <p:cNvGraphicFramePr/>
          <p:nvPr>
            <p:extLst>
              <p:ext uri="{D42A27DB-BD31-4B8C-83A1-F6EECF244321}">
                <p14:modId xmlns:p14="http://schemas.microsoft.com/office/powerpoint/2010/main" val="3455617327"/>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E019D85F-FA8F-47C7-87AB-461832799116}"/>
              </a:ext>
            </a:extLst>
          </p:cNvPr>
          <p:cNvSpPr/>
          <p:nvPr/>
        </p:nvSpPr>
        <p:spPr>
          <a:xfrm>
            <a:off x="1297955" y="4966820"/>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25424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lstStyle/>
          <a:p>
            <a:r>
              <a:rPr lang="en-US" dirty="0">
                <a:solidFill>
                  <a:schemeClr val="tx1">
                    <a:lumMod val="75000"/>
                    <a:lumOff val="25000"/>
                  </a:schemeClr>
                </a:solidFill>
                <a:latin typeface="Century Schoolbook" panose="02040604050505020304" pitchFamily="18" charset="0"/>
              </a:rPr>
              <a:t>How to Report - Part 40.131</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(a) When, as the </a:t>
            </a:r>
            <a:r>
              <a:rPr lang="en-US" b="1" dirty="0"/>
              <a:t>MRO</a:t>
            </a:r>
            <a:r>
              <a:rPr lang="en-US" dirty="0"/>
              <a:t>, you receive a confirmed positive, adulterated, substituted, or invalid test result from the laboratory, </a:t>
            </a:r>
            <a:r>
              <a:rPr lang="en-US" b="1" dirty="0"/>
              <a:t>you must contact the employee directly (i.e., actually talk to the employee), on a confidential basis</a:t>
            </a:r>
            <a:r>
              <a:rPr lang="en-US" dirty="0"/>
              <a:t>, to determine whether the employee wants to discuss the test result. In making this contact, you must explain to the employee that, if he or she declines to discuss the result, you will verify the test as positive or as a refusal to test because of adulteration or substitution, as applicable.</a:t>
            </a:r>
          </a:p>
        </p:txBody>
      </p:sp>
    </p:spTree>
    <p:extLst>
      <p:ext uri="{BB962C8B-B14F-4D97-AF65-F5344CB8AC3E}">
        <p14:creationId xmlns:p14="http://schemas.microsoft.com/office/powerpoint/2010/main" val="3699643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Part 40.23</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(b) As an employer who receives a verified adulterated or substituted drug test result, </a:t>
            </a:r>
            <a:r>
              <a:rPr lang="en-US" b="1" dirty="0"/>
              <a:t>you must consider this a refusal to test</a:t>
            </a:r>
            <a:r>
              <a:rPr lang="en-US" dirty="0"/>
              <a:t> and immediately remove the employee involved from performing safety-sensitive functions. You must take this action on receiving the initial report of the verified adulterated or substituted test result. Do not wait to receive the written report or the result of a split specimen test.</a:t>
            </a:r>
          </a:p>
        </p:txBody>
      </p:sp>
      <p:graphicFrame>
        <p:nvGraphicFramePr>
          <p:cNvPr id="6" name="Diagram 5">
            <a:extLst>
              <a:ext uri="{FF2B5EF4-FFF2-40B4-BE49-F238E27FC236}">
                <a16:creationId xmlns:a16="http://schemas.microsoft.com/office/drawing/2014/main" xmlns="" id="{5CACD07B-AEF7-4E7B-B7E0-7277B4D4E6C7}"/>
              </a:ext>
            </a:extLst>
          </p:cNvPr>
          <p:cNvGraphicFramePr/>
          <p:nvPr>
            <p:extLst>
              <p:ext uri="{D42A27DB-BD31-4B8C-83A1-F6EECF244321}">
                <p14:modId xmlns:p14="http://schemas.microsoft.com/office/powerpoint/2010/main" val="2283559766"/>
              </p:ext>
            </p:extLst>
          </p:nvPr>
        </p:nvGraphicFramePr>
        <p:xfrm>
          <a:off x="1297955" y="5603241"/>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owchart: Merge 6">
            <a:extLst>
              <a:ext uri="{FF2B5EF4-FFF2-40B4-BE49-F238E27FC236}">
                <a16:creationId xmlns:a16="http://schemas.microsoft.com/office/drawing/2014/main" xmlns="" id="{D3086629-F48B-4D70-9CB4-C0D71E7F04AE}"/>
              </a:ext>
            </a:extLst>
          </p:cNvPr>
          <p:cNvSpPr/>
          <p:nvPr/>
        </p:nvSpPr>
        <p:spPr>
          <a:xfrm>
            <a:off x="1297955" y="5114144"/>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87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normAutofit fontScale="90000"/>
          </a:bodyPr>
          <a:lstStyle/>
          <a:p>
            <a:r>
              <a:rPr lang="en-US" dirty="0">
                <a:solidFill>
                  <a:schemeClr val="tx1">
                    <a:lumMod val="75000"/>
                    <a:lumOff val="25000"/>
                  </a:schemeClr>
                </a:solidFill>
                <a:latin typeface="Century Schoolbook" panose="02040604050505020304" pitchFamily="18" charset="0"/>
              </a:rPr>
              <a:t>When there is no confirmed report (from MRO)</a:t>
            </a:r>
          </a:p>
        </p:txBody>
      </p:sp>
      <p:sp>
        <p:nvSpPr>
          <p:cNvPr id="3" name="Content Placeholder 2"/>
          <p:cNvSpPr>
            <a:spLocks noGrp="1"/>
          </p:cNvSpPr>
          <p:nvPr>
            <p:ph idx="1"/>
          </p:nvPr>
        </p:nvSpPr>
        <p:spPr>
          <a:xfrm>
            <a:off x="946404" y="1624614"/>
            <a:ext cx="6799102" cy="4962617"/>
          </a:xfrm>
        </p:spPr>
        <p:txBody>
          <a:bodyPr>
            <a:normAutofit lnSpcReduction="10000"/>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Perform a </a:t>
            </a:r>
            <a:r>
              <a:rPr lang="en-US" b="1" i="1" dirty="0"/>
              <a:t>preliminary</a:t>
            </a:r>
            <a:r>
              <a:rPr lang="en-US" dirty="0"/>
              <a:t> review of the statements or documentation</a:t>
            </a:r>
          </a:p>
          <a:p>
            <a:r>
              <a:rPr lang="en-US" dirty="0"/>
              <a:t>Determine that a refusal has occurred</a:t>
            </a:r>
          </a:p>
          <a:p>
            <a:r>
              <a:rPr lang="en-US" dirty="0"/>
              <a:t>Remove the employee from safety-sensitive duties</a:t>
            </a:r>
          </a:p>
          <a:p>
            <a:pPr marL="274320" lvl="1" indent="0">
              <a:buNone/>
            </a:pPr>
            <a:endParaRPr lang="en-US" dirty="0"/>
          </a:p>
          <a:p>
            <a:pPr marL="274320" lvl="1" indent="0">
              <a:buNone/>
            </a:pPr>
            <a:r>
              <a:rPr lang="en-US" dirty="0"/>
              <a:t>-Notifying employee comes after removal</a:t>
            </a:r>
          </a:p>
          <a:p>
            <a:pPr marL="274320" lvl="1" indent="0">
              <a:buNone/>
            </a:pPr>
            <a:endParaRPr lang="en-US" dirty="0"/>
          </a:p>
          <a:p>
            <a:pPr marL="274320" lvl="1" indent="0">
              <a:buNone/>
            </a:pPr>
            <a:r>
              <a:rPr lang="en-US" dirty="0"/>
              <a:t>-Gather relevant statements, clarifications, etc.</a:t>
            </a:r>
          </a:p>
          <a:p>
            <a:pPr marL="274320" lvl="1" indent="0">
              <a:buNone/>
            </a:pPr>
            <a:endParaRPr lang="en-US" dirty="0"/>
          </a:p>
          <a:p>
            <a:pPr marL="274320" lvl="1" indent="0">
              <a:buNone/>
            </a:pPr>
            <a:r>
              <a:rPr lang="en-US" dirty="0"/>
              <a:t>-Articulate to employee that refusal has occurred</a:t>
            </a:r>
          </a:p>
          <a:p>
            <a:pPr marL="274320" lvl="1" indent="0">
              <a:buNone/>
            </a:pPr>
            <a:endParaRPr lang="en-US" dirty="0"/>
          </a:p>
          <a:p>
            <a:pPr marL="274320" lvl="1" indent="0">
              <a:buNone/>
            </a:pPr>
            <a:r>
              <a:rPr lang="en-US" dirty="0"/>
              <a:t>-Provide the employee with the names, addresses, and telephone numbers of substance abuse professionals </a:t>
            </a:r>
          </a:p>
        </p:txBody>
      </p:sp>
    </p:spTree>
    <p:extLst>
      <p:ext uri="{BB962C8B-B14F-4D97-AF65-F5344CB8AC3E}">
        <p14:creationId xmlns:p14="http://schemas.microsoft.com/office/powerpoint/2010/main" val="23179499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normAutofit fontScale="90000"/>
          </a:bodyPr>
          <a:lstStyle/>
          <a:p>
            <a:r>
              <a:rPr lang="en-US" dirty="0">
                <a:solidFill>
                  <a:schemeClr val="tx1">
                    <a:lumMod val="75000"/>
                    <a:lumOff val="25000"/>
                  </a:schemeClr>
                </a:solidFill>
                <a:latin typeface="Century Schoolbook" panose="02040604050505020304" pitchFamily="18" charset="0"/>
              </a:rPr>
              <a:t>Discussing the Refusal with the Employee</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Describe the circumstances that lead to the decision</a:t>
            </a:r>
          </a:p>
          <a:p>
            <a:endParaRPr lang="en-US" dirty="0"/>
          </a:p>
          <a:p>
            <a:r>
              <a:rPr lang="en-US" dirty="0"/>
              <a:t>Allow for additional facts from the employee during the conversation, but the burden of proof is on the employee</a:t>
            </a:r>
          </a:p>
          <a:p>
            <a:endParaRPr lang="en-US" dirty="0"/>
          </a:p>
          <a:p>
            <a:r>
              <a:rPr lang="en-US" dirty="0"/>
              <a:t>Explain the consequences per </a:t>
            </a:r>
            <a:r>
              <a:rPr lang="en-US" b="1" dirty="0"/>
              <a:t>company policy</a:t>
            </a:r>
          </a:p>
        </p:txBody>
      </p:sp>
    </p:spTree>
    <p:extLst>
      <p:ext uri="{BB962C8B-B14F-4D97-AF65-F5344CB8AC3E}">
        <p14:creationId xmlns:p14="http://schemas.microsoft.com/office/powerpoint/2010/main" val="16504343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normAutofit/>
          </a:bodyPr>
          <a:lstStyle/>
          <a:p>
            <a:r>
              <a:rPr lang="en-US" dirty="0">
                <a:solidFill>
                  <a:schemeClr val="tx1">
                    <a:lumMod val="75000"/>
                    <a:lumOff val="25000"/>
                  </a:schemeClr>
                </a:solidFill>
                <a:latin typeface="Century Schoolbook" panose="02040604050505020304" pitchFamily="18" charset="0"/>
              </a:rPr>
              <a:t>The Pitfalls</a:t>
            </a:r>
          </a:p>
        </p:txBody>
      </p:sp>
      <p:sp>
        <p:nvSpPr>
          <p:cNvPr id="3" name="Content Placeholder 2"/>
          <p:cNvSpPr>
            <a:spLocks noGrp="1"/>
          </p:cNvSpPr>
          <p:nvPr>
            <p:ph idx="1"/>
          </p:nvPr>
        </p:nvSpPr>
        <p:spPr>
          <a:xfrm>
            <a:off x="946404" y="1828801"/>
            <a:ext cx="6799102" cy="4634143"/>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t>Confusion of DOT vs. Non-DOT</a:t>
            </a:r>
          </a:p>
          <a:p>
            <a:r>
              <a:rPr lang="en-US" dirty="0"/>
              <a:t>Intake forms at the collection site</a:t>
            </a:r>
          </a:p>
          <a:p>
            <a:r>
              <a:rPr lang="en-US" dirty="0"/>
              <a:t>Unclear account of interactions between collector and donor</a:t>
            </a:r>
          </a:p>
          <a:p>
            <a:r>
              <a:rPr lang="en-US" dirty="0"/>
              <a:t>Well-meaning collectors giving bad instructions</a:t>
            </a:r>
          </a:p>
        </p:txBody>
      </p:sp>
    </p:spTree>
    <p:extLst>
      <p:ext uri="{BB962C8B-B14F-4D97-AF65-F5344CB8AC3E}">
        <p14:creationId xmlns:p14="http://schemas.microsoft.com/office/powerpoint/2010/main" val="32237052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64" y="540383"/>
            <a:ext cx="7519598" cy="968090"/>
          </a:xfrm>
        </p:spPr>
        <p:txBody>
          <a:bodyPr>
            <a:normAutofit/>
          </a:bodyPr>
          <a:lstStyle/>
          <a:p>
            <a:r>
              <a:rPr lang="en-US" dirty="0">
                <a:solidFill>
                  <a:schemeClr val="tx1">
                    <a:lumMod val="75000"/>
                    <a:lumOff val="25000"/>
                  </a:schemeClr>
                </a:solidFill>
                <a:latin typeface="Century Schoolbook" panose="02040604050505020304" pitchFamily="18" charset="0"/>
              </a:rPr>
              <a:t>Your Remedies</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sz="2400" dirty="0">
              <a:solidFill>
                <a:schemeClr val="tx1">
                  <a:lumMod val="75000"/>
                  <a:lumOff val="25000"/>
                </a:schemeClr>
              </a:solidFill>
              <a:latin typeface="Century Schoolbook" panose="02040604050505020304" pitchFamily="18" charset="0"/>
            </a:endParaRPr>
          </a:p>
          <a:p>
            <a:r>
              <a:rPr lang="en-US" sz="2400" dirty="0"/>
              <a:t>Ask for MORE information</a:t>
            </a:r>
          </a:p>
          <a:p>
            <a:pPr lvl="1"/>
            <a:endParaRPr lang="en-US" sz="2000" dirty="0"/>
          </a:p>
          <a:p>
            <a:pPr lvl="1"/>
            <a:r>
              <a:rPr lang="en-US" sz="2000" dirty="0"/>
              <a:t>Clarification of sequence of events</a:t>
            </a:r>
          </a:p>
          <a:p>
            <a:pPr lvl="2"/>
            <a:r>
              <a:rPr lang="en-US" sz="1800" dirty="0"/>
              <a:t>IN WRITING!</a:t>
            </a:r>
          </a:p>
          <a:p>
            <a:pPr lvl="1"/>
            <a:endParaRPr lang="en-US" sz="2000" dirty="0"/>
          </a:p>
          <a:p>
            <a:pPr lvl="1"/>
            <a:r>
              <a:rPr lang="en-US" sz="2000" dirty="0"/>
              <a:t>Quotes or summaries of conversations</a:t>
            </a:r>
          </a:p>
          <a:p>
            <a:pPr lvl="1"/>
            <a:endParaRPr lang="en-US" sz="2000" dirty="0"/>
          </a:p>
          <a:p>
            <a:pPr lvl="1"/>
            <a:r>
              <a:rPr lang="en-US" sz="2000" dirty="0"/>
              <a:t>Match the actions with an </a:t>
            </a:r>
            <a:r>
              <a:rPr lang="en-US" sz="2000" b="1" dirty="0"/>
              <a:t>actual citation</a:t>
            </a:r>
          </a:p>
          <a:p>
            <a:pPr lvl="2"/>
            <a:r>
              <a:rPr lang="en-US" sz="1800" b="1" dirty="0"/>
              <a:t>If you can’t match it to a citation, it isn’t a DOT refusal</a:t>
            </a:r>
          </a:p>
          <a:p>
            <a:pPr marL="548640" lvl="2" indent="0">
              <a:buNone/>
            </a:pPr>
            <a:endParaRPr lang="en-US" sz="1800" b="1" dirty="0"/>
          </a:p>
          <a:p>
            <a:pPr marL="548640" lvl="2" indent="0">
              <a:buNone/>
            </a:pPr>
            <a:endParaRPr lang="en-US" sz="1800" b="1" dirty="0"/>
          </a:p>
        </p:txBody>
      </p:sp>
    </p:spTree>
    <p:extLst>
      <p:ext uri="{BB962C8B-B14F-4D97-AF65-F5344CB8AC3E}">
        <p14:creationId xmlns:p14="http://schemas.microsoft.com/office/powerpoint/2010/main" val="32711160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entury Schoolbook" panose="02040604050505020304" pitchFamily="18" charset="0"/>
              </a:rPr>
              <a:t>It matters</a:t>
            </a:r>
          </a:p>
        </p:txBody>
      </p:sp>
      <p:sp>
        <p:nvSpPr>
          <p:cNvPr id="3" name="Content Placeholder 2"/>
          <p:cNvSpPr>
            <a:spLocks noGrp="1"/>
          </p:cNvSpPr>
          <p:nvPr>
            <p:ph idx="1"/>
          </p:nvPr>
        </p:nvSpPr>
        <p:spPr>
          <a:xfrm>
            <a:off x="946404" y="1828801"/>
            <a:ext cx="6799102" cy="4351337"/>
          </a:xfrm>
        </p:spPr>
        <p:txBody>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A refusal means that an individual refuses to participate in a required program component</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The regulations require that a refusal be treated as a positive</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A refusal disqualifies a safety-sensitive employee or applicant from performing covered functions*</a:t>
            </a:r>
          </a:p>
          <a:p>
            <a:pPr lvl="1"/>
            <a:endParaRPr lang="en-US" dirty="0">
              <a:solidFill>
                <a:schemeClr val="tx1">
                  <a:lumMod val="75000"/>
                  <a:lumOff val="25000"/>
                </a:schemeClr>
              </a:solidFill>
              <a:latin typeface="Century Schoolbook" panose="02040604050505020304" pitchFamily="18" charset="0"/>
            </a:endParaRPr>
          </a:p>
          <a:p>
            <a:pPr marL="274320" lvl="1" indent="0">
              <a:buNone/>
            </a:pPr>
            <a:r>
              <a:rPr lang="en-US" dirty="0">
                <a:solidFill>
                  <a:schemeClr val="tx1">
                    <a:lumMod val="75000"/>
                    <a:lumOff val="25000"/>
                  </a:schemeClr>
                </a:solidFill>
                <a:latin typeface="Century Schoolbook" panose="02040604050505020304" pitchFamily="18" charset="0"/>
              </a:rPr>
              <a:t>	</a:t>
            </a:r>
            <a:r>
              <a:rPr lang="en-US" sz="1600" dirty="0">
                <a:solidFill>
                  <a:schemeClr val="tx1">
                    <a:lumMod val="75000"/>
                    <a:lumOff val="25000"/>
                  </a:schemeClr>
                </a:solidFill>
                <a:latin typeface="Century Schoolbook" panose="02040604050505020304" pitchFamily="18" charset="0"/>
              </a:rPr>
              <a:t>*Until deemed eligible per Part 40</a:t>
            </a:r>
            <a:endParaRPr lang="en-US" sz="14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6611940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Century Schoolbook" panose="02040604050505020304" pitchFamily="18" charset="0"/>
              </a:rPr>
              <a:t>Additional Information</a:t>
            </a:r>
          </a:p>
        </p:txBody>
      </p:sp>
      <p:sp>
        <p:nvSpPr>
          <p:cNvPr id="3" name="Content Placeholder 2"/>
          <p:cNvSpPr>
            <a:spLocks noGrp="1"/>
          </p:cNvSpPr>
          <p:nvPr>
            <p:ph idx="1"/>
          </p:nvPr>
        </p:nvSpPr>
        <p:spPr>
          <a:xfrm>
            <a:off x="946404" y="1828801"/>
            <a:ext cx="6799102" cy="4351337"/>
          </a:xfrm>
        </p:spPr>
        <p:txBody>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FTA Drug and Alcohol REGULATION UPDATES</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FTA Letters of Interpretation</a:t>
            </a:r>
          </a:p>
          <a:p>
            <a:endParaRPr lang="en-US" dirty="0">
              <a:solidFill>
                <a:schemeClr val="tx1">
                  <a:lumMod val="75000"/>
                  <a:lumOff val="25000"/>
                </a:schemeClr>
              </a:solidFill>
              <a:latin typeface="Century Schoolbook" panose="02040604050505020304" pitchFamily="18" charset="0"/>
            </a:endParaRPr>
          </a:p>
          <a:p>
            <a:r>
              <a:rPr lang="en-US" dirty="0">
                <a:solidFill>
                  <a:schemeClr val="tx1">
                    <a:lumMod val="75000"/>
                    <a:lumOff val="25000"/>
                  </a:schemeClr>
                </a:solidFill>
                <a:latin typeface="Century Schoolbook" panose="02040604050505020304" pitchFamily="18" charset="0"/>
              </a:rPr>
              <a:t>FTA One-day Training Seminars</a:t>
            </a:r>
          </a:p>
        </p:txBody>
      </p:sp>
    </p:spTree>
    <p:extLst>
      <p:ext uri="{BB962C8B-B14F-4D97-AF65-F5344CB8AC3E}">
        <p14:creationId xmlns:p14="http://schemas.microsoft.com/office/powerpoint/2010/main" val="215958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Who can determine if a refusals has occurred?</a:t>
            </a:r>
          </a:p>
        </p:txBody>
      </p:sp>
      <p:sp>
        <p:nvSpPr>
          <p:cNvPr id="3" name="Content Placeholder 2"/>
          <p:cNvSpPr>
            <a:spLocks noGrp="1"/>
          </p:cNvSpPr>
          <p:nvPr>
            <p:ph idx="1"/>
          </p:nvPr>
        </p:nvSpPr>
        <p:spPr>
          <a:xfrm>
            <a:off x="946404" y="1997873"/>
            <a:ext cx="6799102" cy="3011647"/>
          </a:xfrm>
        </p:spPr>
        <p:txBody>
          <a:bodyPr>
            <a:normAutofit fontScale="55000" lnSpcReduction="20000"/>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4000" b="1" dirty="0">
                <a:solidFill>
                  <a:schemeClr val="tx1">
                    <a:lumMod val="75000"/>
                    <a:lumOff val="25000"/>
                  </a:schemeClr>
                </a:solidFill>
                <a:latin typeface="Century Schoolbook" panose="02040604050505020304" pitchFamily="18" charset="0"/>
              </a:rPr>
              <a:t>The MRO	</a:t>
            </a:r>
          </a:p>
          <a:p>
            <a:endParaRPr lang="en-US" sz="4000" b="1" dirty="0">
              <a:solidFill>
                <a:schemeClr val="tx1">
                  <a:lumMod val="75000"/>
                  <a:lumOff val="25000"/>
                </a:schemeClr>
              </a:solidFill>
              <a:latin typeface="Century Schoolbook" panose="02040604050505020304" pitchFamily="18" charset="0"/>
            </a:endParaRPr>
          </a:p>
          <a:p>
            <a:r>
              <a:rPr lang="en-US" sz="4000" b="1" dirty="0">
                <a:solidFill>
                  <a:schemeClr val="tx1">
                    <a:lumMod val="75000"/>
                    <a:lumOff val="25000"/>
                  </a:schemeClr>
                </a:solidFill>
                <a:latin typeface="Century Schoolbook" panose="02040604050505020304" pitchFamily="18" charset="0"/>
              </a:rPr>
              <a:t>The DER</a:t>
            </a:r>
          </a:p>
          <a:p>
            <a:endParaRPr lang="en-US" sz="4000" dirty="0">
              <a:solidFill>
                <a:schemeClr val="tx1">
                  <a:lumMod val="75000"/>
                  <a:lumOff val="25000"/>
                </a:schemeClr>
              </a:solidFill>
              <a:latin typeface="Century Schoolbook" panose="02040604050505020304" pitchFamily="18" charset="0"/>
            </a:endParaRPr>
          </a:p>
          <a:p>
            <a:r>
              <a:rPr lang="en-US" sz="4000" dirty="0">
                <a:solidFill>
                  <a:schemeClr val="tx1">
                    <a:lumMod val="75000"/>
                    <a:lumOff val="25000"/>
                  </a:schemeClr>
                </a:solidFill>
                <a:latin typeface="Century Schoolbook" panose="02040604050505020304" pitchFamily="18" charset="0"/>
              </a:rPr>
              <a:t>The Evaluating Physician?</a:t>
            </a:r>
            <a:endParaRPr lang="en-US" sz="1800" dirty="0">
              <a:solidFill>
                <a:schemeClr val="tx1">
                  <a:lumMod val="75000"/>
                  <a:lumOff val="25000"/>
                </a:schemeClr>
              </a:solidFill>
              <a:latin typeface="Century Schoolbook" panose="02040604050505020304" pitchFamily="18" charset="0"/>
            </a:endParaRPr>
          </a:p>
          <a:p>
            <a:pPr marL="0" indent="0">
              <a:buNone/>
            </a:pPr>
            <a:r>
              <a:rPr lang="en-US" sz="1800" dirty="0">
                <a:solidFill>
                  <a:schemeClr val="tx1">
                    <a:lumMod val="75000"/>
                    <a:lumOff val="25000"/>
                  </a:schemeClr>
                </a:solidFill>
                <a:latin typeface="Century Schoolbook" panose="02040604050505020304" pitchFamily="18" charset="0"/>
              </a:rPr>
              <a:t>		</a:t>
            </a:r>
            <a:endParaRPr lang="en-US" sz="1400" dirty="0">
              <a:solidFill>
                <a:schemeClr val="tx1">
                  <a:lumMod val="75000"/>
                  <a:lumOff val="25000"/>
                </a:schemeClr>
              </a:solidFill>
              <a:latin typeface="Century Schoolbook" panose="02040604050505020304" pitchFamily="18" charset="0"/>
            </a:endParaRPr>
          </a:p>
        </p:txBody>
      </p:sp>
      <p:pic>
        <p:nvPicPr>
          <p:cNvPr id="5" name="Graphic 4" descr="Checkmark">
            <a:extLst>
              <a:ext uri="{FF2B5EF4-FFF2-40B4-BE49-F238E27FC236}">
                <a16:creationId xmlns:a16="http://schemas.microsoft.com/office/drawing/2014/main" xmlns="" id="{93940B84-C4E4-4E46-AAE8-BCA92018C4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782370" y="2167452"/>
            <a:ext cx="626410" cy="626410"/>
          </a:xfrm>
          <a:prstGeom prst="rect">
            <a:avLst/>
          </a:prstGeom>
        </p:spPr>
      </p:pic>
      <p:pic>
        <p:nvPicPr>
          <p:cNvPr id="6" name="Graphic 5" descr="Checkmark">
            <a:extLst>
              <a:ext uri="{FF2B5EF4-FFF2-40B4-BE49-F238E27FC236}">
                <a16:creationId xmlns:a16="http://schemas.microsoft.com/office/drawing/2014/main" xmlns="" id="{775BFC8B-C674-4626-A420-A4D8C1C789A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782370" y="2963441"/>
            <a:ext cx="626410" cy="626410"/>
          </a:xfrm>
          <a:prstGeom prst="rect">
            <a:avLst/>
          </a:prstGeom>
        </p:spPr>
      </p:pic>
      <p:pic>
        <p:nvPicPr>
          <p:cNvPr id="7" name="Graphic 6" descr="Open Book">
            <a:extLst>
              <a:ext uri="{FF2B5EF4-FFF2-40B4-BE49-F238E27FC236}">
                <a16:creationId xmlns:a16="http://schemas.microsoft.com/office/drawing/2014/main" xmlns="" id="{50C0DD6D-90DF-4DD5-B933-48C9B36C507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38683" y="5613913"/>
            <a:ext cx="914400" cy="914400"/>
          </a:xfrm>
          <a:prstGeom prst="rect">
            <a:avLst/>
          </a:prstGeom>
        </p:spPr>
      </p:pic>
      <p:sp>
        <p:nvSpPr>
          <p:cNvPr id="11" name="Content Placeholder 2">
            <a:extLst>
              <a:ext uri="{FF2B5EF4-FFF2-40B4-BE49-F238E27FC236}">
                <a16:creationId xmlns:a16="http://schemas.microsoft.com/office/drawing/2014/main" xmlns="" id="{F373FAF6-5348-42E6-A898-7FB8A3093ABB}"/>
              </a:ext>
            </a:extLst>
          </p:cNvPr>
          <p:cNvSpPr txBox="1">
            <a:spLocks/>
          </p:cNvSpPr>
          <p:nvPr/>
        </p:nvSpPr>
        <p:spPr>
          <a:xfrm>
            <a:off x="2097925" y="5585390"/>
            <a:ext cx="4791903" cy="914400"/>
          </a:xfrm>
          <a:prstGeom prst="rect">
            <a:avLst/>
          </a:prstGeom>
        </p:spPr>
        <p:txBody>
          <a:bodyPr vert="horz" lIns="91440" tIns="45720" rIns="91440" bIns="45720"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Arial" pitchFamily="34" charset="0"/>
              <a:buNone/>
            </a:pPr>
            <a:endParaRPr lang="en-US" dirty="0">
              <a:solidFill>
                <a:schemeClr val="tx1">
                  <a:lumMod val="75000"/>
                  <a:lumOff val="25000"/>
                </a:schemeClr>
              </a:solidFill>
              <a:latin typeface="Century Schoolbook" panose="02040604050505020304" pitchFamily="18" charset="0"/>
            </a:endParaRPr>
          </a:p>
          <a:p>
            <a:pPr marL="0" indent="0">
              <a:buNone/>
            </a:pPr>
            <a:r>
              <a:rPr lang="en-US" sz="5600" dirty="0">
                <a:solidFill>
                  <a:schemeClr val="tx1">
                    <a:lumMod val="75000"/>
                    <a:lumOff val="25000"/>
                  </a:schemeClr>
                </a:solidFill>
                <a:latin typeface="Century Schoolbook" panose="02040604050505020304" pitchFamily="18" charset="0"/>
              </a:rPr>
              <a:t>FTA Drug and Alcohol REGULATION UPDATES</a:t>
            </a:r>
          </a:p>
          <a:p>
            <a:pPr marL="0" indent="0">
              <a:buNone/>
            </a:pPr>
            <a:r>
              <a:rPr lang="en-US" sz="5600" dirty="0">
                <a:solidFill>
                  <a:schemeClr val="tx1">
                    <a:lumMod val="75000"/>
                    <a:lumOff val="25000"/>
                  </a:schemeClr>
                </a:solidFill>
                <a:latin typeface="Century Schoolbook" panose="02040604050505020304" pitchFamily="18" charset="0"/>
              </a:rPr>
              <a:t>Issue 55 – August 2014</a:t>
            </a:r>
          </a:p>
          <a:p>
            <a:pPr marL="0" indent="0">
              <a:buFont typeface="Arial" pitchFamily="34" charset="0"/>
              <a:buNone/>
            </a:pPr>
            <a:r>
              <a:rPr lang="en-US" sz="1800" dirty="0">
                <a:solidFill>
                  <a:schemeClr val="tx1">
                    <a:lumMod val="75000"/>
                    <a:lumOff val="25000"/>
                  </a:schemeClr>
                </a:solidFill>
                <a:latin typeface="Century Schoolbook" panose="02040604050505020304" pitchFamily="18" charset="0"/>
              </a:rPr>
              <a:t>	</a:t>
            </a:r>
          </a:p>
          <a:p>
            <a:pPr marL="0" indent="0">
              <a:buFont typeface="Arial" pitchFamily="34" charset="0"/>
              <a:buNone/>
            </a:pPr>
            <a:r>
              <a:rPr lang="en-US" sz="1800" dirty="0">
                <a:solidFill>
                  <a:schemeClr val="tx1">
                    <a:lumMod val="75000"/>
                    <a:lumOff val="25000"/>
                  </a:schemeClr>
                </a:solidFill>
                <a:latin typeface="Century Schoolbook" panose="02040604050505020304" pitchFamily="18" charset="0"/>
              </a:rPr>
              <a:t>		</a:t>
            </a:r>
            <a:endParaRPr lang="en-US" sz="1400" dirty="0">
              <a:solidFill>
                <a:schemeClr val="tx1">
                  <a:lumMod val="75000"/>
                  <a:lumOff val="25000"/>
                </a:schemeClr>
              </a:solidFill>
              <a:latin typeface="Century Schoolbook" panose="02040604050505020304" pitchFamily="18" charset="0"/>
            </a:endParaRPr>
          </a:p>
        </p:txBody>
      </p:sp>
      <p:pic>
        <p:nvPicPr>
          <p:cNvPr id="13" name="Graphic 12" descr="Checkmark">
            <a:extLst>
              <a:ext uri="{FF2B5EF4-FFF2-40B4-BE49-F238E27FC236}">
                <a16:creationId xmlns:a16="http://schemas.microsoft.com/office/drawing/2014/main" xmlns="" id="{EBC52759-5720-4289-9F67-E3818B4717E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916090" y="3877751"/>
            <a:ext cx="626410" cy="626410"/>
          </a:xfrm>
          <a:prstGeom prst="rect">
            <a:avLst/>
          </a:prstGeom>
        </p:spPr>
      </p:pic>
    </p:spTree>
    <p:extLst>
      <p:ext uri="{BB962C8B-B14F-4D97-AF65-F5344CB8AC3E}">
        <p14:creationId xmlns:p14="http://schemas.microsoft.com/office/powerpoint/2010/main" val="303923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Determined</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endParaRPr lang="en-US" dirty="0">
              <a:solidFill>
                <a:schemeClr val="tx1">
                  <a:lumMod val="75000"/>
                  <a:lumOff val="25000"/>
                </a:schemeClr>
              </a:solidFill>
              <a:latin typeface="Century Schoolbook" panose="02040604050505020304" pitchFamily="18" charset="0"/>
            </a:endParaRPr>
          </a:p>
          <a:p>
            <a:r>
              <a:rPr lang="en-US" sz="2400" dirty="0">
                <a:solidFill>
                  <a:schemeClr val="tx1">
                    <a:lumMod val="75000"/>
                    <a:lumOff val="25000"/>
                  </a:schemeClr>
                </a:solidFill>
                <a:latin typeface="Century Schoolbook" panose="02040604050505020304" pitchFamily="18" charset="0"/>
              </a:rPr>
              <a:t>DER/DAPM:</a:t>
            </a:r>
          </a:p>
          <a:p>
            <a:pPr marL="0" indent="0">
              <a:buNone/>
            </a:pPr>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You must make the final decision as to whether a refusal has occurred</a:t>
            </a:r>
          </a:p>
          <a:p>
            <a:pPr marL="274320" lvl="1" indent="0">
              <a:buNone/>
            </a:pPr>
            <a:endParaRPr lang="en-US" sz="2400" dirty="0">
              <a:solidFill>
                <a:schemeClr val="tx1">
                  <a:lumMod val="75000"/>
                  <a:lumOff val="25000"/>
                </a:schemeClr>
              </a:solidFill>
              <a:latin typeface="Century Schoolbook" panose="02040604050505020304" pitchFamily="18" charset="0"/>
            </a:endParaRPr>
          </a:p>
          <a:p>
            <a:pPr lvl="1"/>
            <a:r>
              <a:rPr lang="en-US" sz="2400" dirty="0">
                <a:solidFill>
                  <a:schemeClr val="tx1">
                    <a:lumMod val="75000"/>
                    <a:lumOff val="25000"/>
                  </a:schemeClr>
                </a:solidFill>
                <a:latin typeface="Century Schoolbook" panose="02040604050505020304" pitchFamily="18" charset="0"/>
              </a:rPr>
              <a:t>From the moment of notification to the completion of the collection, the DER must evaluate actions of the employee</a:t>
            </a:r>
          </a:p>
          <a:p>
            <a:endParaRPr lang="en-US" sz="18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2795599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B7B31-4B0E-4536-B07B-866E90D39546}"/>
              </a:ext>
            </a:extLst>
          </p:cNvPr>
          <p:cNvSpPr>
            <a:spLocks noGrp="1"/>
          </p:cNvSpPr>
          <p:nvPr>
            <p:ph type="title"/>
          </p:nvPr>
        </p:nvSpPr>
        <p:spPr>
          <a:xfrm>
            <a:off x="728290" y="3914303"/>
            <a:ext cx="7269480" cy="1325562"/>
          </a:xfrm>
        </p:spPr>
        <p:txBody>
          <a:bodyPr/>
          <a:lstStyle/>
          <a:p>
            <a:r>
              <a:rPr lang="en-US" dirty="0"/>
              <a:t>Part 40: Drug Test Refusals</a:t>
            </a:r>
            <a:br>
              <a:rPr lang="en-US" dirty="0"/>
            </a:br>
            <a:endParaRPr lang="en-US" dirty="0"/>
          </a:p>
        </p:txBody>
      </p:sp>
      <p:sp>
        <p:nvSpPr>
          <p:cNvPr id="4" name="Content Placeholder 2">
            <a:extLst>
              <a:ext uri="{FF2B5EF4-FFF2-40B4-BE49-F238E27FC236}">
                <a16:creationId xmlns:a16="http://schemas.microsoft.com/office/drawing/2014/main" xmlns="" id="{4407C8E8-9430-4252-B7C9-08906579CBB3}"/>
              </a:ext>
            </a:extLst>
          </p:cNvPr>
          <p:cNvSpPr>
            <a:spLocks noGrp="1"/>
          </p:cNvSpPr>
          <p:nvPr>
            <p:ph idx="1"/>
          </p:nvPr>
        </p:nvSpPr>
        <p:spPr>
          <a:xfrm>
            <a:off x="813732" y="4781727"/>
            <a:ext cx="6713660" cy="822119"/>
          </a:xfrm>
        </p:spPr>
        <p:txBody>
          <a:bodyPr>
            <a:normAutofit fontScale="55000" lnSpcReduction="20000"/>
          </a:bodyPr>
          <a:lstStyle/>
          <a:p>
            <a:pPr marL="0" indent="0">
              <a:buNone/>
            </a:pPr>
            <a:endParaRPr lang="en-US" dirty="0">
              <a:solidFill>
                <a:schemeClr val="tx1">
                  <a:lumMod val="75000"/>
                  <a:lumOff val="25000"/>
                </a:schemeClr>
              </a:solidFill>
              <a:latin typeface="Century Schoolbook" panose="02040604050505020304" pitchFamily="18" charset="0"/>
            </a:endParaRPr>
          </a:p>
          <a:p>
            <a:pPr marL="0" indent="0">
              <a:buNone/>
            </a:pPr>
            <a:r>
              <a:rPr lang="en-US" sz="5900" dirty="0">
                <a:solidFill>
                  <a:schemeClr val="tx1">
                    <a:lumMod val="75000"/>
                    <a:lumOff val="25000"/>
                  </a:schemeClr>
                </a:solidFill>
                <a:latin typeface="Century Schoolbook" panose="02040604050505020304" pitchFamily="18" charset="0"/>
              </a:rPr>
              <a:t>Subpart I</a:t>
            </a:r>
          </a:p>
        </p:txBody>
      </p:sp>
    </p:spTree>
    <p:extLst>
      <p:ext uri="{BB962C8B-B14F-4D97-AF65-F5344CB8AC3E}">
        <p14:creationId xmlns:p14="http://schemas.microsoft.com/office/powerpoint/2010/main" val="692726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5B7B31-4B0E-4536-B07B-866E90D39546}"/>
              </a:ext>
            </a:extLst>
          </p:cNvPr>
          <p:cNvSpPr>
            <a:spLocks noGrp="1"/>
          </p:cNvSpPr>
          <p:nvPr>
            <p:ph type="title"/>
          </p:nvPr>
        </p:nvSpPr>
        <p:spPr>
          <a:xfrm>
            <a:off x="937260" y="466428"/>
            <a:ext cx="7269480" cy="1114722"/>
          </a:xfrm>
        </p:spPr>
        <p:txBody>
          <a:bodyPr>
            <a:normAutofit/>
          </a:bodyPr>
          <a:lstStyle/>
          <a:p>
            <a:r>
              <a:rPr lang="en-US" dirty="0"/>
              <a:t>Part 40: The Refusals</a:t>
            </a:r>
          </a:p>
        </p:txBody>
      </p:sp>
      <p:graphicFrame>
        <p:nvGraphicFramePr>
          <p:cNvPr id="3" name="Diagram 2">
            <a:extLst>
              <a:ext uri="{FF2B5EF4-FFF2-40B4-BE49-F238E27FC236}">
                <a16:creationId xmlns:a16="http://schemas.microsoft.com/office/drawing/2014/main" xmlns="" id="{37C77193-00E8-4124-8268-D2BCEAD93046}"/>
              </a:ext>
            </a:extLst>
          </p:cNvPr>
          <p:cNvGraphicFramePr/>
          <p:nvPr>
            <p:extLst>
              <p:ext uri="{D42A27DB-BD31-4B8C-83A1-F6EECF244321}">
                <p14:modId xmlns:p14="http://schemas.microsoft.com/office/powerpoint/2010/main" val="3682034979"/>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xmlns="" id="{45C0E66A-DFE4-4461-8A42-43B36F1387F7}"/>
              </a:ext>
            </a:extLst>
          </p:cNvPr>
          <p:cNvSpPr txBox="1"/>
          <p:nvPr/>
        </p:nvSpPr>
        <p:spPr>
          <a:xfrm>
            <a:off x="1182847" y="5291846"/>
            <a:ext cx="998290" cy="369332"/>
          </a:xfrm>
          <a:prstGeom prst="rect">
            <a:avLst/>
          </a:prstGeom>
          <a:noFill/>
        </p:spPr>
        <p:txBody>
          <a:bodyPr wrap="square" rtlCol="0">
            <a:spAutoFit/>
          </a:bodyPr>
          <a:lstStyle/>
          <a:p>
            <a:r>
              <a:rPr lang="en-US" dirty="0"/>
              <a:t>Easier</a:t>
            </a:r>
          </a:p>
        </p:txBody>
      </p:sp>
      <p:sp>
        <p:nvSpPr>
          <p:cNvPr id="6" name="TextBox 5">
            <a:extLst>
              <a:ext uri="{FF2B5EF4-FFF2-40B4-BE49-F238E27FC236}">
                <a16:creationId xmlns:a16="http://schemas.microsoft.com/office/drawing/2014/main" xmlns="" id="{C411C35C-F656-4071-AD1D-F071EAE11CE6}"/>
              </a:ext>
            </a:extLst>
          </p:cNvPr>
          <p:cNvSpPr txBox="1"/>
          <p:nvPr/>
        </p:nvSpPr>
        <p:spPr>
          <a:xfrm>
            <a:off x="6420831" y="5292787"/>
            <a:ext cx="1171206" cy="369332"/>
          </a:xfrm>
          <a:prstGeom prst="rect">
            <a:avLst/>
          </a:prstGeom>
          <a:noFill/>
        </p:spPr>
        <p:txBody>
          <a:bodyPr wrap="square" rtlCol="0">
            <a:spAutoFit/>
          </a:bodyPr>
          <a:lstStyle/>
          <a:p>
            <a:r>
              <a:rPr lang="en-US" dirty="0"/>
              <a:t>Involved</a:t>
            </a:r>
          </a:p>
        </p:txBody>
      </p:sp>
      <p:sp>
        <p:nvSpPr>
          <p:cNvPr id="7" name="Content Placeholder 2">
            <a:extLst>
              <a:ext uri="{FF2B5EF4-FFF2-40B4-BE49-F238E27FC236}">
                <a16:creationId xmlns:a16="http://schemas.microsoft.com/office/drawing/2014/main" xmlns="" id="{BBC5E84D-8B7B-4A3E-A511-3205A0A78D32}"/>
              </a:ext>
            </a:extLst>
          </p:cNvPr>
          <p:cNvSpPr>
            <a:spLocks noGrp="1"/>
          </p:cNvSpPr>
          <p:nvPr>
            <p:ph idx="1"/>
          </p:nvPr>
        </p:nvSpPr>
        <p:spPr>
          <a:xfrm>
            <a:off x="946404" y="1828802"/>
            <a:ext cx="6799102" cy="3291838"/>
          </a:xfrm>
        </p:spPr>
        <p:txBody>
          <a:bodyPr>
            <a:normAutofit/>
          </a:bodyPr>
          <a:lstStyle/>
          <a:p>
            <a:r>
              <a:rPr lang="en-US" sz="1800" dirty="0">
                <a:solidFill>
                  <a:schemeClr val="tx1">
                    <a:lumMod val="75000"/>
                    <a:lumOff val="25000"/>
                  </a:schemeClr>
                </a:solidFill>
                <a:latin typeface="Century Schoolbook" panose="02040604050505020304" pitchFamily="18" charset="0"/>
              </a:rPr>
              <a:t>The refusals listed in 49 CFR Part 40 cover the collection process</a:t>
            </a:r>
          </a:p>
          <a:p>
            <a:r>
              <a:rPr lang="en-US" sz="1800" dirty="0">
                <a:solidFill>
                  <a:schemeClr val="tx1">
                    <a:lumMod val="75000"/>
                    <a:lumOff val="25000"/>
                  </a:schemeClr>
                </a:solidFill>
                <a:latin typeface="Century Schoolbook" panose="02040604050505020304" pitchFamily="18" charset="0"/>
              </a:rPr>
              <a:t>Some refusals typically require more verification efforts than others</a:t>
            </a:r>
          </a:p>
          <a:p>
            <a:r>
              <a:rPr lang="en-US" sz="1800" dirty="0">
                <a:solidFill>
                  <a:schemeClr val="tx1">
                    <a:lumMod val="75000"/>
                    <a:lumOff val="25000"/>
                  </a:schemeClr>
                </a:solidFill>
                <a:latin typeface="Century Schoolbook" panose="02040604050505020304" pitchFamily="18" charset="0"/>
              </a:rPr>
              <a:t>These involve MORE people who are involved in the process</a:t>
            </a:r>
          </a:p>
          <a:p>
            <a:pPr lvl="1"/>
            <a:r>
              <a:rPr lang="en-US" sz="1600" dirty="0">
                <a:solidFill>
                  <a:schemeClr val="tx1">
                    <a:lumMod val="75000"/>
                    <a:lumOff val="25000"/>
                  </a:schemeClr>
                </a:solidFill>
                <a:latin typeface="Century Schoolbook" panose="02040604050505020304" pitchFamily="18" charset="0"/>
              </a:rPr>
              <a:t>Supervisor</a:t>
            </a:r>
          </a:p>
          <a:p>
            <a:pPr lvl="1"/>
            <a:r>
              <a:rPr lang="en-US" sz="1600" dirty="0">
                <a:solidFill>
                  <a:schemeClr val="tx1">
                    <a:lumMod val="75000"/>
                    <a:lumOff val="25000"/>
                  </a:schemeClr>
                </a:solidFill>
                <a:latin typeface="Century Schoolbook" panose="02040604050505020304" pitchFamily="18" charset="0"/>
              </a:rPr>
              <a:t>Collector/Technician or site staff</a:t>
            </a:r>
          </a:p>
          <a:p>
            <a:pPr lvl="1"/>
            <a:r>
              <a:rPr lang="en-US" sz="1600" dirty="0">
                <a:solidFill>
                  <a:schemeClr val="tx1">
                    <a:lumMod val="75000"/>
                    <a:lumOff val="25000"/>
                  </a:schemeClr>
                </a:solidFill>
                <a:latin typeface="Century Schoolbook" panose="02040604050505020304" pitchFamily="18" charset="0"/>
              </a:rPr>
              <a:t>Employee</a:t>
            </a:r>
          </a:p>
          <a:p>
            <a:pPr lvl="1"/>
            <a:r>
              <a:rPr lang="en-US" sz="1600" dirty="0">
                <a:solidFill>
                  <a:schemeClr val="tx1">
                    <a:lumMod val="75000"/>
                    <a:lumOff val="25000"/>
                  </a:schemeClr>
                </a:solidFill>
                <a:latin typeface="Century Schoolbook" panose="02040604050505020304" pitchFamily="18" charset="0"/>
              </a:rPr>
              <a:t>MRO</a:t>
            </a:r>
          </a:p>
          <a:p>
            <a:pPr lvl="1"/>
            <a:endParaRPr lang="en-US" sz="1600" dirty="0">
              <a:solidFill>
                <a:schemeClr val="tx1">
                  <a:lumMod val="75000"/>
                  <a:lumOff val="25000"/>
                </a:schemeClr>
              </a:solidFill>
              <a:latin typeface="Century Schoolbook" panose="02040604050505020304" pitchFamily="18" charset="0"/>
            </a:endParaRPr>
          </a:p>
          <a:p>
            <a:endParaRPr lang="en-US" sz="18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2531609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lumMod val="75000"/>
                    <a:lumOff val="25000"/>
                  </a:schemeClr>
                </a:solidFill>
                <a:latin typeface="Century Schoolbook" panose="02040604050505020304" pitchFamily="18" charset="0"/>
              </a:rPr>
              <a:t>Refusals Listed – Subpart I</a:t>
            </a:r>
          </a:p>
        </p:txBody>
      </p:sp>
      <p:sp>
        <p:nvSpPr>
          <p:cNvPr id="3" name="Content Placeholder 2"/>
          <p:cNvSpPr>
            <a:spLocks noGrp="1"/>
          </p:cNvSpPr>
          <p:nvPr>
            <p:ph idx="1"/>
          </p:nvPr>
        </p:nvSpPr>
        <p:spPr>
          <a:xfrm>
            <a:off x="946404" y="1828801"/>
            <a:ext cx="6799102" cy="4351337"/>
          </a:xfrm>
        </p:spPr>
        <p:txBody>
          <a:bodyPr>
            <a:normAutofit/>
          </a:bodyPr>
          <a:lstStyle/>
          <a:p>
            <a:pPr marL="0" indent="0">
              <a:buNone/>
            </a:pPr>
            <a:r>
              <a:rPr lang="en-US" dirty="0">
                <a:solidFill>
                  <a:schemeClr val="tx1">
                    <a:lumMod val="75000"/>
                    <a:lumOff val="25000"/>
                  </a:schemeClr>
                </a:solidFill>
                <a:latin typeface="Century Schoolbook" panose="02040604050505020304" pitchFamily="18" charset="0"/>
              </a:rPr>
              <a:t>49 CFR Part 40.191(a)</a:t>
            </a:r>
          </a:p>
          <a:p>
            <a:r>
              <a:rPr lang="en-US" dirty="0"/>
              <a:t>(1) Fail to appear for any test (except a pre-employment test) within a reasonable time, </a:t>
            </a:r>
            <a:r>
              <a:rPr lang="en-US" b="1" dirty="0"/>
              <a:t>as determined by the employer</a:t>
            </a:r>
            <a:r>
              <a:rPr lang="en-US" dirty="0"/>
              <a:t>, consistent with applicable DOT agency regulations, after being directed to do so by the employer. This includes the failure of an employee (including an owner-operator) to appear for a test when called by a C/TPA (see §40.61(a)); </a:t>
            </a:r>
          </a:p>
        </p:txBody>
      </p:sp>
      <p:sp>
        <p:nvSpPr>
          <p:cNvPr id="10" name="TextBox 9">
            <a:extLst>
              <a:ext uri="{FF2B5EF4-FFF2-40B4-BE49-F238E27FC236}">
                <a16:creationId xmlns:a16="http://schemas.microsoft.com/office/drawing/2014/main" xmlns="" id="{74B11C5F-7A10-4461-91D8-CF6523208546}"/>
              </a:ext>
            </a:extLst>
          </p:cNvPr>
          <p:cNvSpPr txBox="1"/>
          <p:nvPr/>
        </p:nvSpPr>
        <p:spPr>
          <a:xfrm>
            <a:off x="1182847" y="5291846"/>
            <a:ext cx="998290" cy="369332"/>
          </a:xfrm>
          <a:prstGeom prst="rect">
            <a:avLst/>
          </a:prstGeom>
          <a:noFill/>
        </p:spPr>
        <p:txBody>
          <a:bodyPr wrap="square" rtlCol="0">
            <a:spAutoFit/>
          </a:bodyPr>
          <a:lstStyle/>
          <a:p>
            <a:r>
              <a:rPr lang="en-US" dirty="0"/>
              <a:t>Easier</a:t>
            </a:r>
          </a:p>
        </p:txBody>
      </p:sp>
      <p:sp>
        <p:nvSpPr>
          <p:cNvPr id="11" name="TextBox 10">
            <a:extLst>
              <a:ext uri="{FF2B5EF4-FFF2-40B4-BE49-F238E27FC236}">
                <a16:creationId xmlns:a16="http://schemas.microsoft.com/office/drawing/2014/main" xmlns="" id="{6D7527AD-EE17-4027-A364-3A87A7C30081}"/>
              </a:ext>
            </a:extLst>
          </p:cNvPr>
          <p:cNvSpPr txBox="1"/>
          <p:nvPr/>
        </p:nvSpPr>
        <p:spPr>
          <a:xfrm>
            <a:off x="6420831" y="5292787"/>
            <a:ext cx="1171206" cy="369332"/>
          </a:xfrm>
          <a:prstGeom prst="rect">
            <a:avLst/>
          </a:prstGeom>
          <a:noFill/>
        </p:spPr>
        <p:txBody>
          <a:bodyPr wrap="square" rtlCol="0">
            <a:spAutoFit/>
          </a:bodyPr>
          <a:lstStyle/>
          <a:p>
            <a:r>
              <a:rPr lang="en-US" dirty="0"/>
              <a:t>Involved</a:t>
            </a:r>
          </a:p>
        </p:txBody>
      </p:sp>
      <p:sp>
        <p:nvSpPr>
          <p:cNvPr id="5" name="Flowchart: Merge 4">
            <a:extLst>
              <a:ext uri="{FF2B5EF4-FFF2-40B4-BE49-F238E27FC236}">
                <a16:creationId xmlns:a16="http://schemas.microsoft.com/office/drawing/2014/main" xmlns="" id="{BEEEDDCE-13E7-4565-8720-37054A657296}"/>
              </a:ext>
            </a:extLst>
          </p:cNvPr>
          <p:cNvSpPr/>
          <p:nvPr/>
        </p:nvSpPr>
        <p:spPr>
          <a:xfrm>
            <a:off x="5469650" y="4957942"/>
            <a:ext cx="775405" cy="703236"/>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Diagram 8">
            <a:extLst>
              <a:ext uri="{FF2B5EF4-FFF2-40B4-BE49-F238E27FC236}">
                <a16:creationId xmlns:a16="http://schemas.microsoft.com/office/drawing/2014/main" xmlns="" id="{15151DB4-8DCC-4D6A-AC2A-BFBCF10CD274}"/>
              </a:ext>
            </a:extLst>
          </p:cNvPr>
          <p:cNvGraphicFramePr/>
          <p:nvPr>
            <p:extLst>
              <p:ext uri="{D42A27DB-BD31-4B8C-83A1-F6EECF244321}">
                <p14:modId xmlns:p14="http://schemas.microsoft.com/office/powerpoint/2010/main" val="3140423784"/>
              </p:ext>
            </p:extLst>
          </p:nvPr>
        </p:nvGraphicFramePr>
        <p:xfrm>
          <a:off x="1297955" y="5428618"/>
          <a:ext cx="6216028" cy="88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596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Custom 9">
      <a:dk1>
        <a:sysClr val="windowText" lastClr="000000"/>
      </a:dk1>
      <a:lt1>
        <a:sysClr val="window" lastClr="FFFFFF"/>
      </a:lt1>
      <a:dk2>
        <a:srgbClr val="0F619D"/>
      </a:dk2>
      <a:lt2>
        <a:srgbClr val="E9E5DC"/>
      </a:lt2>
      <a:accent1>
        <a:srgbClr val="B31D1F"/>
      </a:accent1>
      <a:accent2>
        <a:srgbClr val="0969A5"/>
      </a:accent2>
      <a:accent3>
        <a:srgbClr val="C48511"/>
      </a:accent3>
      <a:accent4>
        <a:srgbClr val="956251"/>
      </a:accent4>
      <a:accent5>
        <a:srgbClr val="0969A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
  <TotalTime>6726</TotalTime>
  <Words>2201</Words>
  <Application>Microsoft Office PowerPoint</Application>
  <PresentationFormat>On-screen Show (4:3)</PresentationFormat>
  <Paragraphs>266</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Century Schoolbook</vt:lpstr>
      <vt:lpstr>Wingdings 2</vt:lpstr>
      <vt:lpstr>View</vt:lpstr>
      <vt:lpstr>DOT TEST REFUSALS</vt:lpstr>
      <vt:lpstr>Why it matters</vt:lpstr>
      <vt:lpstr>Your Role</vt:lpstr>
      <vt:lpstr>Who can determine if a refusals has occurred?</vt:lpstr>
      <vt:lpstr>Who can determine if a refusals has occurred?</vt:lpstr>
      <vt:lpstr>Refusals Determined</vt:lpstr>
      <vt:lpstr>Part 40: Drug Test Refusals </vt:lpstr>
      <vt:lpstr>Part 40: The Refusals</vt:lpstr>
      <vt:lpstr>Refusals Listed – Subpart I</vt:lpstr>
      <vt:lpstr>Refusals Listed – Subpart I</vt:lpstr>
      <vt:lpstr>Refusals Listed – Subpart I</vt:lpstr>
      <vt:lpstr>Refusals Listed – Subpart I</vt:lpstr>
      <vt:lpstr>Refusals Listed – Subpart I</vt:lpstr>
      <vt:lpstr>Refusals Listed – Subpart I</vt:lpstr>
      <vt:lpstr>Refusals Listed – Subpart I</vt:lpstr>
      <vt:lpstr>Refusals Listed – Subpart I</vt:lpstr>
      <vt:lpstr>Refusals Listed – Subpart I</vt:lpstr>
      <vt:lpstr>Refusals Listed – Subpart I</vt:lpstr>
      <vt:lpstr>Refusals Listed – Subpart I</vt:lpstr>
      <vt:lpstr>Refusals Determined</vt:lpstr>
      <vt:lpstr>Timeline</vt:lpstr>
      <vt:lpstr>Refusals Determined</vt:lpstr>
      <vt:lpstr>Refusals Determined</vt:lpstr>
      <vt:lpstr>Practical Case Study</vt:lpstr>
      <vt:lpstr>Practical Case Study</vt:lpstr>
      <vt:lpstr>Practical Case Study</vt:lpstr>
      <vt:lpstr>Part 40: Alcohol Test Refusals </vt:lpstr>
      <vt:lpstr>Refusals Listed – Subpart N</vt:lpstr>
      <vt:lpstr>Refusals Listed – Subpart N</vt:lpstr>
      <vt:lpstr>Refusals Listed – Subpart N</vt:lpstr>
      <vt:lpstr>Refusals Listed – Subpart N</vt:lpstr>
      <vt:lpstr>Practical Case Study</vt:lpstr>
      <vt:lpstr>Refusals Listed – Subpart N</vt:lpstr>
      <vt:lpstr>Refusals Listed – Subpart N</vt:lpstr>
      <vt:lpstr>Refusals Listed – Subpart N</vt:lpstr>
      <vt:lpstr>Practical Case Study</vt:lpstr>
      <vt:lpstr>The Reporting Process</vt:lpstr>
      <vt:lpstr>Practical Case Study</vt:lpstr>
      <vt:lpstr>Part 40: Drug Test Refusals </vt:lpstr>
      <vt:lpstr>Refusals Listed – Part 40.61</vt:lpstr>
      <vt:lpstr>Refusals Listed – Part 40.159</vt:lpstr>
      <vt:lpstr>How to Report - Part 40.131</vt:lpstr>
      <vt:lpstr>Refusals Listed – Part 40.23</vt:lpstr>
      <vt:lpstr>When there is no confirmed report (from MRO)</vt:lpstr>
      <vt:lpstr>Discussing the Refusal with the Employee</vt:lpstr>
      <vt:lpstr>The Pitfalls</vt:lpstr>
      <vt:lpstr>Your Remedies</vt:lpstr>
      <vt:lpstr>It matters</vt:lpstr>
      <vt:lpstr>Additional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Joseph Lofgren</dc:creator>
  <cp:lastModifiedBy>DeCoste, Lori (VOLPE)</cp:lastModifiedBy>
  <cp:revision>84</cp:revision>
  <dcterms:created xsi:type="dcterms:W3CDTF">2015-12-27T02:01:12Z</dcterms:created>
  <dcterms:modified xsi:type="dcterms:W3CDTF">2019-03-15T13:59:42Z</dcterms:modified>
</cp:coreProperties>
</file>